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7556500" cy="10693400"/>
  <p:notesSz cx="7556500" cy="10693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2597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6737" y="3314954"/>
            <a:ext cx="642302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5988304"/>
            <a:ext cx="528955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5" dirty="0"/>
              <a:t>Ahmed N. </a:t>
            </a:r>
            <a:r>
              <a:rPr spc="-10" dirty="0"/>
              <a:t>Al-</a:t>
            </a:r>
            <a:r>
              <a:rPr spc="5" dirty="0"/>
              <a:t> </a:t>
            </a:r>
            <a:r>
              <a:rPr spc="-10" dirty="0"/>
              <a:t>Mussawy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10" dirty="0"/>
              <a:t>By </a:t>
            </a:r>
            <a:r>
              <a:rPr spc="-5" dirty="0"/>
              <a:t>Assistant Lecturer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25400">
              <a:lnSpc>
                <a:spcPts val="1565"/>
              </a:lnSpc>
            </a:pPr>
            <a:fld id="{81D60167-4931-47E6-BA6A-407CBD079E47}" type="slidenum">
              <a:rPr spc="-30" dirty="0"/>
              <a:t>‹#›</a:t>
            </a:fld>
            <a:endParaRPr spc="-3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5" dirty="0"/>
              <a:t>Ahmed N. </a:t>
            </a:r>
            <a:r>
              <a:rPr spc="-10" dirty="0"/>
              <a:t>Al-</a:t>
            </a:r>
            <a:r>
              <a:rPr spc="5" dirty="0"/>
              <a:t> </a:t>
            </a:r>
            <a:r>
              <a:rPr spc="-10" dirty="0"/>
              <a:t>Mussawy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10" dirty="0"/>
              <a:t>By </a:t>
            </a:r>
            <a:r>
              <a:rPr spc="-5" dirty="0"/>
              <a:t>Assistant Lecturer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25400">
              <a:lnSpc>
                <a:spcPts val="1565"/>
              </a:lnSpc>
            </a:pPr>
            <a:fld id="{81D60167-4931-47E6-BA6A-407CBD079E47}" type="slidenum">
              <a:rPr spc="-30" dirty="0"/>
              <a:t>‹#›</a:t>
            </a:fld>
            <a:endParaRPr spc="-3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2459482"/>
            <a:ext cx="3287077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1597" y="2459482"/>
            <a:ext cx="3287077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5" dirty="0"/>
              <a:t>Ahmed N. </a:t>
            </a:r>
            <a:r>
              <a:rPr spc="-10" dirty="0"/>
              <a:t>Al-</a:t>
            </a:r>
            <a:r>
              <a:rPr spc="5" dirty="0"/>
              <a:t> </a:t>
            </a:r>
            <a:r>
              <a:rPr spc="-10" dirty="0"/>
              <a:t>Mussawy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10" dirty="0"/>
              <a:t>By </a:t>
            </a:r>
            <a:r>
              <a:rPr spc="-5" dirty="0"/>
              <a:t>Assistant Lecturer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25400">
              <a:lnSpc>
                <a:spcPts val="1565"/>
              </a:lnSpc>
            </a:pPr>
            <a:fld id="{81D60167-4931-47E6-BA6A-407CBD079E47}" type="slidenum">
              <a:rPr spc="-30" dirty="0"/>
              <a:t>‹#›</a:t>
            </a:fld>
            <a:endParaRPr spc="-3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5" dirty="0"/>
              <a:t>Ahmed N. </a:t>
            </a:r>
            <a:r>
              <a:rPr spc="-10" dirty="0"/>
              <a:t>Al-</a:t>
            </a:r>
            <a:r>
              <a:rPr spc="5" dirty="0"/>
              <a:t> </a:t>
            </a:r>
            <a:r>
              <a:rPr spc="-10" dirty="0"/>
              <a:t>Mussawy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10" dirty="0"/>
              <a:t>By </a:t>
            </a:r>
            <a:r>
              <a:rPr spc="-5" dirty="0"/>
              <a:t>Assistant Lecturer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25400">
              <a:lnSpc>
                <a:spcPts val="1565"/>
              </a:lnSpc>
            </a:pPr>
            <a:fld id="{81D60167-4931-47E6-BA6A-407CBD079E47}" type="slidenum">
              <a:rPr spc="-30" dirty="0"/>
              <a:t>‹#›</a:t>
            </a:fld>
            <a:endParaRPr spc="-3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5" dirty="0"/>
              <a:t>Ahmed N. </a:t>
            </a:r>
            <a:r>
              <a:rPr spc="-10" dirty="0"/>
              <a:t>Al-</a:t>
            </a:r>
            <a:r>
              <a:rPr spc="5" dirty="0"/>
              <a:t> </a:t>
            </a:r>
            <a:r>
              <a:rPr spc="-10" dirty="0"/>
              <a:t>Mussawy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10" dirty="0"/>
              <a:t>By </a:t>
            </a:r>
            <a:r>
              <a:rPr spc="-5" dirty="0"/>
              <a:t>Assistant Lecturer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25400">
              <a:lnSpc>
                <a:spcPts val="1565"/>
              </a:lnSpc>
            </a:pPr>
            <a:fld id="{81D60167-4931-47E6-BA6A-407CBD079E47}" type="slidenum">
              <a:rPr spc="-30" dirty="0"/>
              <a:t>‹#›</a:t>
            </a:fld>
            <a:endParaRPr spc="-3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09016" y="10370311"/>
            <a:ext cx="6288024" cy="1950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509016" y="10370311"/>
            <a:ext cx="6288405" cy="195580"/>
          </a:xfrm>
          <a:custGeom>
            <a:avLst/>
            <a:gdLst/>
            <a:ahLst/>
            <a:cxnLst/>
            <a:rect l="l" t="t" r="r" b="b"/>
            <a:pathLst>
              <a:path w="6288405" h="195579">
                <a:moveTo>
                  <a:pt x="0" y="195072"/>
                </a:moveTo>
                <a:lnTo>
                  <a:pt x="6288024" y="195072"/>
                </a:lnTo>
                <a:lnTo>
                  <a:pt x="6288024" y="0"/>
                </a:lnTo>
                <a:lnTo>
                  <a:pt x="0" y="0"/>
                </a:lnTo>
                <a:lnTo>
                  <a:pt x="0" y="195072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573023" y="10294111"/>
            <a:ext cx="6288024" cy="1950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573023" y="10294111"/>
            <a:ext cx="6288405" cy="195580"/>
          </a:xfrm>
          <a:custGeom>
            <a:avLst/>
            <a:gdLst/>
            <a:ahLst/>
            <a:cxnLst/>
            <a:rect l="l" t="t" r="r" b="b"/>
            <a:pathLst>
              <a:path w="6288405" h="195579">
                <a:moveTo>
                  <a:pt x="0" y="195072"/>
                </a:moveTo>
                <a:lnTo>
                  <a:pt x="6288024" y="195072"/>
                </a:lnTo>
                <a:lnTo>
                  <a:pt x="6288024" y="0"/>
                </a:lnTo>
                <a:lnTo>
                  <a:pt x="0" y="0"/>
                </a:lnTo>
                <a:lnTo>
                  <a:pt x="0" y="195072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637031" y="10217911"/>
            <a:ext cx="6288405" cy="195580"/>
          </a:xfrm>
          <a:custGeom>
            <a:avLst/>
            <a:gdLst/>
            <a:ahLst/>
            <a:cxnLst/>
            <a:rect l="l" t="t" r="r" b="b"/>
            <a:pathLst>
              <a:path w="6288405" h="195579">
                <a:moveTo>
                  <a:pt x="0" y="195072"/>
                </a:moveTo>
                <a:lnTo>
                  <a:pt x="6288024" y="195072"/>
                </a:lnTo>
                <a:lnTo>
                  <a:pt x="6288024" y="0"/>
                </a:lnTo>
                <a:lnTo>
                  <a:pt x="0" y="0"/>
                </a:lnTo>
                <a:lnTo>
                  <a:pt x="0" y="1950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765048" y="247904"/>
            <a:ext cx="6284976" cy="228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765048" y="2479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825" y="427736"/>
            <a:ext cx="6800850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825" y="2459482"/>
            <a:ext cx="6800850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388495" y="10215710"/>
            <a:ext cx="1513840" cy="1943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5" dirty="0"/>
              <a:t>Ahmed N. </a:t>
            </a:r>
            <a:r>
              <a:rPr spc="-10" dirty="0"/>
              <a:t>Al-</a:t>
            </a:r>
            <a:r>
              <a:rPr spc="5" dirty="0"/>
              <a:t> </a:t>
            </a:r>
            <a:r>
              <a:rPr spc="-10" dirty="0"/>
              <a:t>Mussawy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24331" y="10215710"/>
            <a:ext cx="1381760" cy="1943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10" dirty="0"/>
              <a:t>By </a:t>
            </a:r>
            <a:r>
              <a:rPr spc="-5" dirty="0"/>
              <a:t>Assistant Lecturer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632200" y="10041176"/>
            <a:ext cx="297814" cy="214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25400">
              <a:lnSpc>
                <a:spcPts val="1565"/>
              </a:lnSpc>
            </a:pPr>
            <a:fld id="{81D60167-4931-47E6-BA6A-407CBD079E47}" type="slidenum">
              <a:rPr spc="-30" dirty="0"/>
              <a:t>‹#›</a:t>
            </a:fld>
            <a:endParaRPr spc="-3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4331" y="375411"/>
            <a:ext cx="629285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004435" algn="l"/>
              </a:tabLst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2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Seven	Heat</a:t>
            </a:r>
            <a:r>
              <a:rPr sz="1400" b="1" i="1" spc="-6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Exchangers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37031" y="735583"/>
            <a:ext cx="6301105" cy="3816350"/>
          </a:xfrm>
          <a:prstGeom prst="rect">
            <a:avLst/>
          </a:prstGeom>
          <a:solidFill>
            <a:srgbClr val="FCFAFF"/>
          </a:solidFill>
        </p:spPr>
        <p:txBody>
          <a:bodyPr vert="horz" wrap="square" lIns="0" tIns="0" rIns="0" bIns="0" rtlCol="0">
            <a:spAutoFit/>
          </a:bodyPr>
          <a:lstStyle/>
          <a:p>
            <a:pPr marR="3175" algn="just">
              <a:lnSpc>
                <a:spcPts val="1425"/>
              </a:lnSpc>
            </a:pPr>
            <a:r>
              <a:rPr sz="1300" b="1" i="1" dirty="0">
                <a:latin typeface="Times New Roman"/>
                <a:cs typeface="Times New Roman"/>
              </a:rPr>
              <a:t>7.1-</a:t>
            </a:r>
            <a:r>
              <a:rPr sz="1300" b="1" i="1" spc="5" dirty="0">
                <a:latin typeface="Times New Roman"/>
                <a:cs typeface="Times New Roman"/>
              </a:rPr>
              <a:t> </a:t>
            </a:r>
            <a:r>
              <a:rPr sz="1300" b="1" i="1" spc="-10" dirty="0">
                <a:latin typeface="Times New Roman"/>
                <a:cs typeface="Times New Roman"/>
              </a:rPr>
              <a:t>Introduction</a:t>
            </a:r>
            <a:endParaRPr sz="1300">
              <a:latin typeface="Times New Roman"/>
              <a:cs typeface="Times New Roman"/>
            </a:endParaRPr>
          </a:p>
          <a:p>
            <a:pPr indent="188595" algn="just">
              <a:lnSpc>
                <a:spcPct val="95600"/>
              </a:lnSpc>
              <a:spcBef>
                <a:spcPts val="30"/>
              </a:spcBef>
            </a:pPr>
            <a:r>
              <a:rPr sz="1200" spc="-5" dirty="0">
                <a:latin typeface="Times New Roman"/>
                <a:cs typeface="Times New Roman"/>
              </a:rPr>
              <a:t>Heat exchangers are devices that </a:t>
            </a:r>
            <a:r>
              <a:rPr sz="1200" spc="-10" dirty="0">
                <a:latin typeface="Times New Roman"/>
                <a:cs typeface="Times New Roman"/>
              </a:rPr>
              <a:t>assist </a:t>
            </a:r>
            <a:r>
              <a:rPr sz="1200" spc="-5" dirty="0">
                <a:latin typeface="Times New Roman"/>
                <a:cs typeface="Times New Roman"/>
              </a:rPr>
              <a:t>the exchange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between </a:t>
            </a:r>
            <a:r>
              <a:rPr sz="1200" spc="5" dirty="0">
                <a:latin typeface="Times New Roman"/>
                <a:cs typeface="Times New Roman"/>
              </a:rPr>
              <a:t>two </a:t>
            </a:r>
            <a:r>
              <a:rPr sz="1200" spc="-10" dirty="0">
                <a:latin typeface="Times New Roman"/>
                <a:cs typeface="Times New Roman"/>
              </a:rPr>
              <a:t>fluids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spc="-10" dirty="0">
                <a:latin typeface="Times New Roman"/>
                <a:cs typeface="Times New Roman"/>
              </a:rPr>
              <a:t>different  </a:t>
            </a:r>
            <a:r>
              <a:rPr sz="1200" spc="-5" dirty="0">
                <a:latin typeface="Times New Roman"/>
                <a:cs typeface="Times New Roman"/>
              </a:rPr>
              <a:t>temperatures </a:t>
            </a:r>
            <a:r>
              <a:rPr sz="1200" spc="-10" dirty="0">
                <a:latin typeface="Times New Roman"/>
                <a:cs typeface="Times New Roman"/>
              </a:rPr>
              <a:t>while </a:t>
            </a:r>
            <a:r>
              <a:rPr sz="1200" spc="-5" dirty="0">
                <a:latin typeface="Times New Roman"/>
                <a:cs typeface="Times New Roman"/>
              </a:rPr>
              <a:t>keeping </a:t>
            </a:r>
            <a:r>
              <a:rPr sz="1200" dirty="0">
                <a:latin typeface="Times New Roman"/>
                <a:cs typeface="Times New Roman"/>
              </a:rPr>
              <a:t>them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spc="-10" dirty="0">
                <a:latin typeface="Times New Roman"/>
                <a:cs typeface="Times New Roman"/>
              </a:rPr>
              <a:t>mixing </a:t>
            </a:r>
            <a:r>
              <a:rPr sz="1200" spc="-5" dirty="0">
                <a:latin typeface="Times New Roman"/>
                <a:cs typeface="Times New Roman"/>
              </a:rPr>
              <a:t>with </a:t>
            </a:r>
            <a:r>
              <a:rPr sz="1200" dirty="0">
                <a:latin typeface="Times New Roman"/>
                <a:cs typeface="Times New Roman"/>
              </a:rPr>
              <a:t>each other. </a:t>
            </a:r>
            <a:r>
              <a:rPr sz="1200" spc="-5" dirty="0">
                <a:latin typeface="Times New Roman"/>
                <a:cs typeface="Times New Roman"/>
              </a:rPr>
              <a:t>Heat </a:t>
            </a:r>
            <a:r>
              <a:rPr sz="1200" spc="-10" dirty="0">
                <a:latin typeface="Times New Roman"/>
                <a:cs typeface="Times New Roman"/>
              </a:rPr>
              <a:t>exchangers </a:t>
            </a:r>
            <a:r>
              <a:rPr sz="1200" spc="-5" dirty="0">
                <a:latin typeface="Times New Roman"/>
                <a:cs typeface="Times New Roman"/>
              </a:rPr>
              <a:t>are commonly used in  practice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wide range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applications,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spc="-10" dirty="0">
                <a:latin typeface="Times New Roman"/>
                <a:cs typeface="Times New Roman"/>
              </a:rPr>
              <a:t>heating </a:t>
            </a:r>
            <a:r>
              <a:rPr sz="1200" spc="-5" dirty="0">
                <a:latin typeface="Times New Roman"/>
                <a:cs typeface="Times New Roman"/>
              </a:rPr>
              <a:t>and air-conditioning systems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household, to  chemical processing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power </a:t>
            </a:r>
            <a:r>
              <a:rPr sz="1200" spc="-5" dirty="0">
                <a:latin typeface="Times New Roman"/>
                <a:cs typeface="Times New Roman"/>
              </a:rPr>
              <a:t>production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large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plants.</a:t>
            </a:r>
            <a:endParaRPr sz="1200">
              <a:latin typeface="Times New Roman"/>
              <a:cs typeface="Times New Roman"/>
            </a:endParaRPr>
          </a:p>
          <a:p>
            <a:pPr marR="3810">
              <a:lnSpc>
                <a:spcPts val="1370"/>
              </a:lnSpc>
              <a:spcBef>
                <a:spcPts val="55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Heat exchangers differ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spc="-10" dirty="0">
                <a:latin typeface="Times New Roman"/>
                <a:cs typeface="Times New Roman"/>
              </a:rPr>
              <a:t>mixing </a:t>
            </a:r>
            <a:r>
              <a:rPr sz="1200" spc="-5" dirty="0">
                <a:latin typeface="Times New Roman"/>
                <a:cs typeface="Times New Roman"/>
              </a:rPr>
              <a:t>chambers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dirty="0">
                <a:latin typeface="Times New Roman"/>
                <a:cs typeface="Times New Roman"/>
              </a:rPr>
              <a:t>they </a:t>
            </a:r>
            <a:r>
              <a:rPr sz="1200" spc="-5" dirty="0">
                <a:latin typeface="Times New Roman"/>
                <a:cs typeface="Times New Roman"/>
              </a:rPr>
              <a:t>do not </a:t>
            </a:r>
            <a:r>
              <a:rPr sz="1200" spc="-15" dirty="0">
                <a:latin typeface="Times New Roman"/>
                <a:cs typeface="Times New Roman"/>
              </a:rPr>
              <a:t>allow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two </a:t>
            </a:r>
            <a:r>
              <a:rPr sz="1200" spc="-10" dirty="0">
                <a:latin typeface="Times New Roman"/>
                <a:cs typeface="Times New Roman"/>
              </a:rPr>
              <a:t>fluids </a:t>
            </a:r>
            <a:r>
              <a:rPr sz="1200" spc="-5" dirty="0">
                <a:latin typeface="Times New Roman"/>
                <a:cs typeface="Times New Roman"/>
              </a:rPr>
              <a:t>involved  to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mix.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ts val="1320"/>
              </a:lnSpc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Heat transfer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exchanger </a:t>
            </a:r>
            <a:r>
              <a:rPr sz="1200" dirty="0">
                <a:latin typeface="Times New Roman"/>
                <a:cs typeface="Times New Roman"/>
              </a:rPr>
              <a:t>usually </a:t>
            </a:r>
            <a:r>
              <a:rPr sz="1200" spc="-10" dirty="0">
                <a:latin typeface="Times New Roman"/>
                <a:cs typeface="Times New Roman"/>
              </a:rPr>
              <a:t>involves </a:t>
            </a:r>
            <a:r>
              <a:rPr sz="1200" i="1" spc="-5" dirty="0">
                <a:latin typeface="Times New Roman"/>
                <a:cs typeface="Times New Roman"/>
              </a:rPr>
              <a:t>convection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5" dirty="0">
                <a:latin typeface="Times New Roman"/>
                <a:cs typeface="Times New Roman"/>
              </a:rPr>
              <a:t>each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conduction</a:t>
            </a:r>
            <a:endParaRPr sz="1200">
              <a:latin typeface="Times New Roman"/>
              <a:cs typeface="Times New Roman"/>
            </a:endParaRPr>
          </a:p>
          <a:p>
            <a:pPr marR="3175">
              <a:lnSpc>
                <a:spcPts val="1405"/>
              </a:lnSpc>
            </a:pP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 wall separating the two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fluids.</a:t>
            </a:r>
            <a:endParaRPr sz="1200">
              <a:latin typeface="Times New Roman"/>
              <a:cs typeface="Times New Roman"/>
            </a:endParaRPr>
          </a:p>
          <a:p>
            <a:pPr marR="3175">
              <a:lnSpc>
                <a:spcPts val="1515"/>
              </a:lnSpc>
              <a:spcBef>
                <a:spcPts val="545"/>
              </a:spcBef>
            </a:pPr>
            <a:r>
              <a:rPr sz="1300" b="1" i="1" dirty="0">
                <a:latin typeface="Times New Roman"/>
                <a:cs typeface="Times New Roman"/>
              </a:rPr>
              <a:t>7.2- </a:t>
            </a:r>
            <a:r>
              <a:rPr sz="1300" b="1" i="1" spc="-5" dirty="0">
                <a:latin typeface="Times New Roman"/>
                <a:cs typeface="Times New Roman"/>
              </a:rPr>
              <a:t>Types of Heat</a:t>
            </a:r>
            <a:r>
              <a:rPr sz="1300" b="1" i="1" spc="4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Exchangers</a:t>
            </a:r>
            <a:endParaRPr sz="1300">
              <a:latin typeface="Times New Roman"/>
              <a:cs typeface="Times New Roman"/>
            </a:endParaRPr>
          </a:p>
          <a:p>
            <a:pPr indent="188595" algn="just">
              <a:lnSpc>
                <a:spcPct val="95800"/>
              </a:lnSpc>
              <a:spcBef>
                <a:spcPts val="15"/>
              </a:spcBef>
            </a:pPr>
            <a:r>
              <a:rPr sz="1200" spc="-5" dirty="0">
                <a:latin typeface="Times New Roman"/>
                <a:cs typeface="Times New Roman"/>
              </a:rPr>
              <a:t>Different heat transfer </a:t>
            </a:r>
            <a:r>
              <a:rPr sz="1200" dirty="0">
                <a:latin typeface="Times New Roman"/>
                <a:cs typeface="Times New Roman"/>
              </a:rPr>
              <a:t>applications require </a:t>
            </a:r>
            <a:r>
              <a:rPr sz="1200" spc="-5" dirty="0">
                <a:latin typeface="Times New Roman"/>
                <a:cs typeface="Times New Roman"/>
              </a:rPr>
              <a:t>different types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hardware and different configurations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heat transfer equipment.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attempt to </a:t>
            </a:r>
            <a:r>
              <a:rPr sz="1200" spc="-10" dirty="0">
                <a:latin typeface="Times New Roman"/>
                <a:cs typeface="Times New Roman"/>
              </a:rPr>
              <a:t>match </a:t>
            </a:r>
            <a:r>
              <a:rPr sz="1200" spc="-5" dirty="0">
                <a:latin typeface="Times New Roman"/>
                <a:cs typeface="Times New Roman"/>
              </a:rPr>
              <a:t>the heat transfer hardware to the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 requirements </a:t>
            </a:r>
            <a:r>
              <a:rPr sz="1200" spc="-15" dirty="0">
                <a:latin typeface="Times New Roman"/>
                <a:cs typeface="Times New Roman"/>
              </a:rPr>
              <a:t>has </a:t>
            </a:r>
            <a:r>
              <a:rPr sz="1200" spc="-5" dirty="0">
                <a:latin typeface="Times New Roman"/>
                <a:cs typeface="Times New Roman"/>
              </a:rPr>
              <a:t>resulted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various types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heat exchanger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designs.</a:t>
            </a:r>
            <a:endParaRPr sz="1200">
              <a:latin typeface="Times New Roman"/>
              <a:cs typeface="Times New Roman"/>
            </a:endParaRPr>
          </a:p>
          <a:p>
            <a:pPr marR="3175" algn="just">
              <a:lnSpc>
                <a:spcPts val="1475"/>
              </a:lnSpc>
            </a:pPr>
            <a:r>
              <a:rPr sz="1300" b="1" i="1" spc="-5" dirty="0">
                <a:latin typeface="Times New Roman"/>
                <a:cs typeface="Times New Roman"/>
              </a:rPr>
              <a:t>a- Double-Pipe Heat</a:t>
            </a:r>
            <a:r>
              <a:rPr sz="1300" b="1" i="1" spc="10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Exchanger</a:t>
            </a:r>
            <a:endParaRPr sz="1300">
              <a:latin typeface="Times New Roman"/>
              <a:cs typeface="Times New Roman"/>
            </a:endParaRPr>
          </a:p>
          <a:p>
            <a:pPr marL="228600" algn="just">
              <a:lnSpc>
                <a:spcPct val="95800"/>
              </a:lnSpc>
              <a:spcBef>
                <a:spcPts val="30"/>
              </a:spcBef>
            </a:pPr>
            <a:r>
              <a:rPr sz="1200" spc="-5" dirty="0">
                <a:latin typeface="Times New Roman"/>
                <a:cs typeface="Times New Roman"/>
              </a:rPr>
              <a:t>This type </a:t>
            </a:r>
            <a:r>
              <a:rPr sz="1200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considered the </a:t>
            </a:r>
            <a:r>
              <a:rPr sz="1200" spc="-10" dirty="0">
                <a:latin typeface="Times New Roman"/>
                <a:cs typeface="Times New Roman"/>
              </a:rPr>
              <a:t>simplest type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heat exchanger </a:t>
            </a:r>
            <a:r>
              <a:rPr sz="1200" spc="-5" dirty="0">
                <a:latin typeface="Times New Roman"/>
                <a:cs typeface="Times New Roman"/>
              </a:rPr>
              <a:t>and consists </a:t>
            </a:r>
            <a:r>
              <a:rPr sz="1200" spc="5" dirty="0">
                <a:latin typeface="Times New Roman"/>
                <a:cs typeface="Times New Roman"/>
              </a:rPr>
              <a:t>of two </a:t>
            </a:r>
            <a:r>
              <a:rPr sz="1200" spc="-5" dirty="0">
                <a:latin typeface="Times New Roman"/>
                <a:cs typeface="Times New Roman"/>
              </a:rPr>
              <a:t>concentric  pipes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different diameters, as shown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Fig.(7.1), </a:t>
            </a: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spc="-5" dirty="0">
                <a:latin typeface="Times New Roman"/>
                <a:cs typeface="Times New Roman"/>
              </a:rPr>
              <a:t>the first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will </a:t>
            </a:r>
            <a:r>
              <a:rPr sz="1200" spc="-10" dirty="0">
                <a:latin typeface="Times New Roman"/>
                <a:cs typeface="Times New Roman"/>
              </a:rPr>
              <a:t>flow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smaller </a:t>
            </a:r>
            <a:r>
              <a:rPr sz="1200" spc="-5" dirty="0">
                <a:latin typeface="Times New Roman"/>
                <a:cs typeface="Times New Roman"/>
              </a:rPr>
              <a:t>pipe </a:t>
            </a:r>
            <a:r>
              <a:rPr sz="1200" spc="-10" dirty="0">
                <a:latin typeface="Times New Roman"/>
                <a:cs typeface="Times New Roman"/>
              </a:rPr>
              <a:t>while </a:t>
            </a:r>
            <a:r>
              <a:rPr sz="1200" spc="-5" dirty="0">
                <a:latin typeface="Times New Roman"/>
                <a:cs typeface="Times New Roman"/>
              </a:rPr>
              <a:t>the other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will </a:t>
            </a:r>
            <a:r>
              <a:rPr sz="1200" spc="-15" dirty="0">
                <a:latin typeface="Times New Roman"/>
                <a:cs typeface="Times New Roman"/>
              </a:rPr>
              <a:t>flow </a:t>
            </a:r>
            <a:r>
              <a:rPr sz="1200" spc="-5" dirty="0">
                <a:latin typeface="Times New Roman"/>
                <a:cs typeface="Times New Roman"/>
              </a:rPr>
              <a:t>through the </a:t>
            </a:r>
            <a:r>
              <a:rPr sz="1200" spc="-10" dirty="0">
                <a:latin typeface="Times New Roman"/>
                <a:cs typeface="Times New Roman"/>
              </a:rPr>
              <a:t>annular </a:t>
            </a:r>
            <a:r>
              <a:rPr sz="1200" spc="-5" dirty="0">
                <a:latin typeface="Times New Roman"/>
                <a:cs typeface="Times New Roman"/>
              </a:rPr>
              <a:t>space between the </a:t>
            </a:r>
            <a:r>
              <a:rPr sz="1200" spc="5" dirty="0">
                <a:latin typeface="Times New Roman"/>
                <a:cs typeface="Times New Roman"/>
              </a:rPr>
              <a:t>two</a:t>
            </a:r>
            <a:r>
              <a:rPr sz="1200" spc="30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pipes.</a:t>
            </a:r>
            <a:endParaRPr sz="1200">
              <a:latin typeface="Times New Roman"/>
              <a:cs typeface="Times New Roman"/>
            </a:endParaRPr>
          </a:p>
          <a:p>
            <a:pPr marL="228600" marR="3175">
              <a:lnSpc>
                <a:spcPts val="1390"/>
              </a:lnSpc>
              <a:spcBef>
                <a:spcPts val="15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Two </a:t>
            </a:r>
            <a:r>
              <a:rPr sz="1200" spc="-5" dirty="0">
                <a:latin typeface="Times New Roman"/>
                <a:cs typeface="Times New Roman"/>
              </a:rPr>
              <a:t>types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flow </a:t>
            </a:r>
            <a:r>
              <a:rPr sz="1200" spc="-5" dirty="0">
                <a:latin typeface="Times New Roman"/>
                <a:cs typeface="Times New Roman"/>
              </a:rPr>
              <a:t>arrangement are </a:t>
            </a:r>
            <a:r>
              <a:rPr sz="1200" spc="-10" dirty="0">
                <a:latin typeface="Times New Roman"/>
                <a:cs typeface="Times New Roman"/>
              </a:rPr>
              <a:t>possible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double-pipe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exchanger: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b="1" dirty="0">
                <a:latin typeface="Times New Roman"/>
                <a:cs typeface="Times New Roman"/>
              </a:rPr>
              <a:t>parallel  </a:t>
            </a:r>
            <a:r>
              <a:rPr sz="1200" b="1" spc="-10" dirty="0">
                <a:latin typeface="Times New Roman"/>
                <a:cs typeface="Times New Roman"/>
              </a:rPr>
              <a:t>flow,</a:t>
            </a:r>
            <a:r>
              <a:rPr sz="1200" b="1" spc="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both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hot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cold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fluids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enter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heat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exchanger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same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end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move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in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same</a:t>
            </a:r>
            <a:endParaRPr sz="1200">
              <a:latin typeface="Times New Roman"/>
              <a:cs typeface="Times New Roman"/>
            </a:endParaRPr>
          </a:p>
          <a:p>
            <a:pPr marL="228600">
              <a:lnSpc>
                <a:spcPts val="1310"/>
              </a:lnSpc>
            </a:pPr>
            <a:r>
              <a:rPr sz="1200" spc="-5" dirty="0">
                <a:latin typeface="Times New Roman"/>
                <a:cs typeface="Times New Roman"/>
              </a:rPr>
              <a:t>direction.</a:t>
            </a:r>
            <a:r>
              <a:rPr sz="1200" spc="1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counter</a:t>
            </a:r>
            <a:r>
              <a:rPr sz="1200" b="1" spc="90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flow,</a:t>
            </a:r>
            <a:r>
              <a:rPr sz="1200" b="1" spc="12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on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other</a:t>
            </a:r>
            <a:r>
              <a:rPr sz="1200" spc="12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hand,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hot</a:t>
            </a:r>
            <a:r>
              <a:rPr sz="1200" spc="14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cold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fluids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enter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heat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exchanger</a:t>
            </a:r>
            <a:r>
              <a:rPr sz="1200" spc="1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</a:t>
            </a:r>
            <a:endParaRPr sz="1200">
              <a:latin typeface="Times New Roman"/>
              <a:cs typeface="Times New Roman"/>
            </a:endParaRPr>
          </a:p>
          <a:p>
            <a:pPr marL="228600" marR="3175">
              <a:lnSpc>
                <a:spcPts val="1415"/>
              </a:lnSpc>
            </a:pPr>
            <a:r>
              <a:rPr sz="1200" spc="-5" dirty="0">
                <a:latin typeface="Times New Roman"/>
                <a:cs typeface="Times New Roman"/>
              </a:rPr>
              <a:t>opposite ends </a:t>
            </a:r>
            <a:r>
              <a:rPr sz="1200" spc="-15" dirty="0">
                <a:latin typeface="Times New Roman"/>
                <a:cs typeface="Times New Roman"/>
              </a:rPr>
              <a:t>and flow in </a:t>
            </a:r>
            <a:r>
              <a:rPr sz="1200" i="1" dirty="0">
                <a:latin typeface="Times New Roman"/>
                <a:cs typeface="Times New Roman"/>
              </a:rPr>
              <a:t>opposite</a:t>
            </a:r>
            <a:r>
              <a:rPr sz="1200" i="1" spc="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directions.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6523" y="7577835"/>
            <a:ext cx="1927225" cy="47498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ctr">
              <a:lnSpc>
                <a:spcPts val="1150"/>
              </a:lnSpc>
              <a:spcBef>
                <a:spcPts val="185"/>
              </a:spcBef>
            </a:pPr>
            <a:r>
              <a:rPr sz="1000" b="1" i="1" dirty="0">
                <a:latin typeface="Times New Roman"/>
                <a:cs typeface="Times New Roman"/>
              </a:rPr>
              <a:t>Fig.(7.1) </a:t>
            </a:r>
            <a:r>
              <a:rPr sz="1000" b="1" i="1" spc="-5" dirty="0">
                <a:latin typeface="Times New Roman"/>
                <a:cs typeface="Times New Roman"/>
              </a:rPr>
              <a:t>Different </a:t>
            </a:r>
            <a:r>
              <a:rPr sz="1000" b="1" i="1" dirty="0">
                <a:latin typeface="Times New Roman"/>
                <a:cs typeface="Times New Roman"/>
              </a:rPr>
              <a:t>flow </a:t>
            </a:r>
            <a:r>
              <a:rPr sz="1000" b="1" i="1" spc="-5" dirty="0">
                <a:latin typeface="Times New Roman"/>
                <a:cs typeface="Times New Roman"/>
              </a:rPr>
              <a:t>regimes</a:t>
            </a:r>
            <a:r>
              <a:rPr sz="1000" b="1" i="1" spc="-40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and  associated </a:t>
            </a:r>
            <a:r>
              <a:rPr sz="1000" b="1" i="1" spc="-5" dirty="0">
                <a:latin typeface="Times New Roman"/>
                <a:cs typeface="Times New Roman"/>
              </a:rPr>
              <a:t>temperature profiles</a:t>
            </a:r>
            <a:r>
              <a:rPr sz="1000" b="1" i="1" spc="-30" dirty="0">
                <a:latin typeface="Times New Roman"/>
                <a:cs typeface="Times New Roman"/>
              </a:rPr>
              <a:t> </a:t>
            </a:r>
            <a:r>
              <a:rPr sz="1000" b="1" i="1" spc="5" dirty="0">
                <a:latin typeface="Times New Roman"/>
                <a:cs typeface="Times New Roman"/>
              </a:rPr>
              <a:t>in</a:t>
            </a:r>
            <a:endParaRPr sz="1000">
              <a:latin typeface="Times New Roman"/>
              <a:cs typeface="Times New Roman"/>
            </a:endParaRPr>
          </a:p>
          <a:p>
            <a:pPr algn="ctr">
              <a:lnSpc>
                <a:spcPts val="1150"/>
              </a:lnSpc>
            </a:pPr>
            <a:r>
              <a:rPr sz="1000" b="1" i="1" dirty="0">
                <a:latin typeface="Times New Roman"/>
                <a:cs typeface="Times New Roman"/>
              </a:rPr>
              <a:t>a </a:t>
            </a:r>
            <a:r>
              <a:rPr sz="1000" b="1" i="1" spc="-5" dirty="0">
                <a:latin typeface="Times New Roman"/>
                <a:cs typeface="Times New Roman"/>
              </a:rPr>
              <a:t>double-pipe heat</a:t>
            </a:r>
            <a:r>
              <a:rPr sz="1000" b="1" i="1" spc="-10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exchanger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96895" y="4582159"/>
            <a:ext cx="4343400" cy="3657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87751" y="4573015"/>
            <a:ext cx="4361815" cy="3676015"/>
          </a:xfrm>
          <a:custGeom>
            <a:avLst/>
            <a:gdLst/>
            <a:ahLst/>
            <a:cxnLst/>
            <a:rect l="l" t="t" r="r" b="b"/>
            <a:pathLst>
              <a:path w="4361815" h="3676015">
                <a:moveTo>
                  <a:pt x="0" y="0"/>
                </a:moveTo>
                <a:lnTo>
                  <a:pt x="4361688" y="0"/>
                </a:lnTo>
                <a:lnTo>
                  <a:pt x="4361688" y="3675888"/>
                </a:lnTo>
                <a:lnTo>
                  <a:pt x="0" y="3675888"/>
                </a:lnTo>
                <a:lnTo>
                  <a:pt x="0" y="0"/>
                </a:lnTo>
                <a:close/>
              </a:path>
            </a:pathLst>
          </a:custGeom>
          <a:ln w="15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37031" y="8264143"/>
            <a:ext cx="6301105" cy="1795780"/>
          </a:xfrm>
          <a:prstGeom prst="rect">
            <a:avLst/>
          </a:prstGeom>
          <a:solidFill>
            <a:srgbClr val="FCFAFF"/>
          </a:solidFill>
        </p:spPr>
        <p:txBody>
          <a:bodyPr vert="horz" wrap="square" lIns="0" tIns="0" rIns="0" bIns="0" rtlCol="0">
            <a:spAutoFit/>
          </a:bodyPr>
          <a:lstStyle/>
          <a:p>
            <a:pPr marR="3175" algn="just">
              <a:lnSpc>
                <a:spcPts val="1415"/>
              </a:lnSpc>
            </a:pPr>
            <a:r>
              <a:rPr sz="1300" b="1" i="1" spc="-5" dirty="0">
                <a:latin typeface="Times New Roman"/>
                <a:cs typeface="Times New Roman"/>
              </a:rPr>
              <a:t>b- Compact Heat</a:t>
            </a:r>
            <a:r>
              <a:rPr sz="1300" b="1" i="1" spc="10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Exchanger</a:t>
            </a:r>
            <a:endParaRPr sz="1300">
              <a:latin typeface="Times New Roman"/>
              <a:cs typeface="Times New Roman"/>
            </a:endParaRPr>
          </a:p>
          <a:p>
            <a:pPr marL="228600" marR="3175" algn="just">
              <a:lnSpc>
                <a:spcPct val="96100"/>
              </a:lnSpc>
              <a:spcBef>
                <a:spcPts val="10"/>
              </a:spcBef>
            </a:pP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another </a:t>
            </a:r>
            <a:r>
              <a:rPr sz="1200" spc="-10" dirty="0">
                <a:latin typeface="Times New Roman"/>
                <a:cs typeface="Times New Roman"/>
              </a:rPr>
              <a:t>type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heat exchanger, </a:t>
            </a:r>
            <a:r>
              <a:rPr sz="1200" spc="-5" dirty="0">
                <a:latin typeface="Times New Roman"/>
                <a:cs typeface="Times New Roman"/>
              </a:rPr>
              <a:t>which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specifically </a:t>
            </a:r>
            <a:r>
              <a:rPr sz="1200" spc="-5" dirty="0">
                <a:latin typeface="Times New Roman"/>
                <a:cs typeface="Times New Roman"/>
              </a:rPr>
              <a:t>designed to </a:t>
            </a:r>
            <a:r>
              <a:rPr sz="1200" spc="-10" dirty="0">
                <a:latin typeface="Times New Roman"/>
                <a:cs typeface="Times New Roman"/>
              </a:rPr>
              <a:t>realize </a:t>
            </a:r>
            <a:r>
              <a:rPr sz="1200" i="1" spc="-5" dirty="0">
                <a:latin typeface="Times New Roman"/>
                <a:cs typeface="Times New Roman"/>
              </a:rPr>
              <a:t>a large heat transfer  surface area </a:t>
            </a:r>
            <a:r>
              <a:rPr sz="1200" spc="-5" dirty="0">
                <a:latin typeface="Times New Roman"/>
                <a:cs typeface="Times New Roman"/>
              </a:rPr>
              <a:t>per </a:t>
            </a:r>
            <a:r>
              <a:rPr sz="1200" i="1" spc="-5" dirty="0">
                <a:latin typeface="Times New Roman"/>
                <a:cs typeface="Times New Roman"/>
              </a:rPr>
              <a:t>unit volume</a:t>
            </a:r>
            <a:r>
              <a:rPr sz="1200" spc="-5" dirty="0">
                <a:latin typeface="Times New Roman"/>
                <a:cs typeface="Times New Roman"/>
              </a:rPr>
              <a:t>, where the </a:t>
            </a:r>
            <a:r>
              <a:rPr sz="1200" dirty="0">
                <a:latin typeface="Times New Roman"/>
                <a:cs typeface="Times New Roman"/>
              </a:rPr>
              <a:t>ratio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heat transfer surface area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exchanger  to </a:t>
            </a:r>
            <a:r>
              <a:rPr sz="1200" spc="-10" dirty="0">
                <a:latin typeface="Times New Roman"/>
                <a:cs typeface="Times New Roman"/>
              </a:rPr>
              <a:t>its volume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called </a:t>
            </a:r>
            <a:r>
              <a:rPr sz="1200" spc="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area density </a:t>
            </a:r>
            <a:r>
              <a:rPr sz="1200" b="1" i="1" dirty="0">
                <a:latin typeface="Times New Roman"/>
                <a:cs typeface="Times New Roman"/>
              </a:rPr>
              <a:t>β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exchanger </a:t>
            </a:r>
            <a:r>
              <a:rPr sz="1200" spc="5" dirty="0">
                <a:latin typeface="Times New Roman"/>
                <a:cs typeface="Times New Roman"/>
              </a:rPr>
              <a:t>with </a:t>
            </a:r>
            <a:r>
              <a:rPr sz="1200" b="1" i="1" spc="-5" dirty="0">
                <a:latin typeface="Times New Roman"/>
                <a:cs typeface="Times New Roman"/>
              </a:rPr>
              <a:t>β &gt; 700 </a:t>
            </a:r>
            <a:r>
              <a:rPr sz="1200" b="1" i="1" spc="5" dirty="0">
                <a:latin typeface="Times New Roman"/>
                <a:cs typeface="Times New Roman"/>
              </a:rPr>
              <a:t>m</a:t>
            </a:r>
            <a:r>
              <a:rPr sz="1200" b="1" i="1" spc="7" baseline="38194" dirty="0">
                <a:latin typeface="Times New Roman"/>
                <a:cs typeface="Times New Roman"/>
              </a:rPr>
              <a:t>2</a:t>
            </a:r>
            <a:r>
              <a:rPr sz="1200" b="1" i="1" spc="5" dirty="0">
                <a:latin typeface="Times New Roman"/>
                <a:cs typeface="Times New Roman"/>
              </a:rPr>
              <a:t>/m</a:t>
            </a:r>
            <a:r>
              <a:rPr sz="1200" b="1" i="1" spc="7" baseline="38194" dirty="0">
                <a:latin typeface="Times New Roman"/>
                <a:cs typeface="Times New Roman"/>
              </a:rPr>
              <a:t>3 </a:t>
            </a:r>
            <a:r>
              <a:rPr sz="1200" dirty="0">
                <a:latin typeface="Times New Roman"/>
                <a:cs typeface="Times New Roman"/>
              </a:rPr>
              <a:t>(or </a:t>
            </a:r>
            <a:r>
              <a:rPr sz="1200" b="1" i="1" spc="-5" dirty="0">
                <a:latin typeface="Times New Roman"/>
                <a:cs typeface="Times New Roman"/>
              </a:rPr>
              <a:t>200 ft</a:t>
            </a:r>
            <a:r>
              <a:rPr sz="1200" b="1" i="1" spc="-7" baseline="38194" dirty="0">
                <a:latin typeface="Times New Roman"/>
                <a:cs typeface="Times New Roman"/>
              </a:rPr>
              <a:t>2</a:t>
            </a:r>
            <a:r>
              <a:rPr sz="1200" b="1" i="1" spc="-5" dirty="0">
                <a:latin typeface="Times New Roman"/>
                <a:cs typeface="Times New Roman"/>
              </a:rPr>
              <a:t>/ft</a:t>
            </a:r>
            <a:r>
              <a:rPr sz="1200" b="1" i="1" spc="-7" baseline="38194" dirty="0">
                <a:latin typeface="Times New Roman"/>
                <a:cs typeface="Times New Roman"/>
              </a:rPr>
              <a:t>3</a:t>
            </a:r>
            <a:r>
              <a:rPr sz="1200" spc="-5" dirty="0">
                <a:latin typeface="Times New Roman"/>
                <a:cs typeface="Times New Roman"/>
              </a:rPr>
              <a:t>) is  classified as </a:t>
            </a:r>
            <a:r>
              <a:rPr sz="1200" spc="-10" dirty="0">
                <a:latin typeface="Times New Roman"/>
                <a:cs typeface="Times New Roman"/>
              </a:rPr>
              <a:t>being </a:t>
            </a:r>
            <a:r>
              <a:rPr sz="1200" i="1" spc="-5" dirty="0">
                <a:latin typeface="Times New Roman"/>
                <a:cs typeface="Times New Roman"/>
              </a:rPr>
              <a:t>compact</a:t>
            </a:r>
            <a:r>
              <a:rPr sz="1200" spc="-5" dirty="0">
                <a:latin typeface="Times New Roman"/>
                <a:cs typeface="Times New Roman"/>
              </a:rPr>
              <a:t>. As example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compact </a:t>
            </a:r>
            <a:r>
              <a:rPr sz="1200" spc="-10" dirty="0">
                <a:latin typeface="Times New Roman"/>
                <a:cs typeface="Times New Roman"/>
              </a:rPr>
              <a:t>type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car </a:t>
            </a:r>
            <a:r>
              <a:rPr sz="1200" dirty="0">
                <a:latin typeface="Times New Roman"/>
                <a:cs typeface="Times New Roman"/>
              </a:rPr>
              <a:t>radiator (β </a:t>
            </a:r>
            <a:r>
              <a:rPr sz="1200" spc="-5" dirty="0">
                <a:latin typeface="Times New Roman"/>
                <a:cs typeface="Times New Roman"/>
              </a:rPr>
              <a:t>≈ 1000</a:t>
            </a:r>
            <a:r>
              <a:rPr sz="1200" spc="17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m</a:t>
            </a:r>
            <a:r>
              <a:rPr sz="1200" spc="-15" baseline="38194" dirty="0">
                <a:latin typeface="Times New Roman"/>
                <a:cs typeface="Times New Roman"/>
              </a:rPr>
              <a:t>2</a:t>
            </a:r>
            <a:r>
              <a:rPr sz="1200" spc="-10" dirty="0">
                <a:latin typeface="Times New Roman"/>
                <a:cs typeface="Times New Roman"/>
              </a:rPr>
              <a:t>/m</a:t>
            </a:r>
            <a:r>
              <a:rPr sz="1200" spc="-15" baseline="38194" dirty="0">
                <a:latin typeface="Times New Roman"/>
                <a:cs typeface="Times New Roman"/>
              </a:rPr>
              <a:t>3</a:t>
            </a:r>
            <a:r>
              <a:rPr sz="1200" spc="-10" dirty="0">
                <a:latin typeface="Times New Roman"/>
                <a:cs typeface="Times New Roman"/>
              </a:rPr>
              <a:t>).</a:t>
            </a:r>
            <a:endParaRPr sz="1200">
              <a:latin typeface="Times New Roman"/>
              <a:cs typeface="Times New Roman"/>
            </a:endParaRPr>
          </a:p>
          <a:p>
            <a:pPr marL="228600" marR="3175" algn="just">
              <a:lnSpc>
                <a:spcPts val="1345"/>
              </a:lnSpc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large </a:t>
            </a:r>
            <a:r>
              <a:rPr sz="1200" spc="-5" dirty="0">
                <a:latin typeface="Times New Roman"/>
                <a:cs typeface="Times New Roman"/>
              </a:rPr>
              <a:t>surface area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compact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exchangers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obtained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attaching </a:t>
            </a:r>
            <a:r>
              <a:rPr sz="1200" spc="-5" dirty="0">
                <a:latin typeface="Times New Roman"/>
                <a:cs typeface="Times New Roman"/>
              </a:rPr>
              <a:t>closely spaced</a:t>
            </a:r>
            <a:endParaRPr sz="1200">
              <a:latin typeface="Times New Roman"/>
              <a:cs typeface="Times New Roman"/>
            </a:endParaRPr>
          </a:p>
          <a:p>
            <a:pPr marL="228600" marR="3175" algn="just">
              <a:lnSpc>
                <a:spcPts val="1380"/>
              </a:lnSpc>
            </a:pPr>
            <a:r>
              <a:rPr sz="1200" i="1" spc="-5" dirty="0">
                <a:latin typeface="Times New Roman"/>
                <a:cs typeface="Times New Roman"/>
              </a:rPr>
              <a:t>thin plate </a:t>
            </a:r>
            <a:r>
              <a:rPr sz="1200" spc="-5" dirty="0">
                <a:latin typeface="Times New Roman"/>
                <a:cs typeface="Times New Roman"/>
              </a:rPr>
              <a:t>or </a:t>
            </a:r>
            <a:r>
              <a:rPr sz="1200" i="1" spc="-5" dirty="0">
                <a:latin typeface="Times New Roman"/>
                <a:cs typeface="Times New Roman"/>
              </a:rPr>
              <a:t>corrugated </a:t>
            </a:r>
            <a:r>
              <a:rPr sz="1200" i="1" spc="5" dirty="0">
                <a:latin typeface="Times New Roman"/>
                <a:cs typeface="Times New Roman"/>
              </a:rPr>
              <a:t>fins </a:t>
            </a:r>
            <a:r>
              <a:rPr sz="1200" spc="-5" dirty="0">
                <a:latin typeface="Times New Roman"/>
                <a:cs typeface="Times New Roman"/>
              </a:rPr>
              <a:t>to the </a:t>
            </a:r>
            <a:r>
              <a:rPr sz="1200" spc="-15" dirty="0">
                <a:latin typeface="Times New Roman"/>
                <a:cs typeface="Times New Roman"/>
              </a:rPr>
              <a:t>walls </a:t>
            </a:r>
            <a:r>
              <a:rPr sz="1200" dirty="0">
                <a:latin typeface="Times New Roman"/>
                <a:cs typeface="Times New Roman"/>
              </a:rPr>
              <a:t>separating </a:t>
            </a:r>
            <a:r>
              <a:rPr sz="1200" spc="-5" dirty="0">
                <a:latin typeface="Times New Roman"/>
                <a:cs typeface="Times New Roman"/>
              </a:rPr>
              <a:t>the two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fluids.</a:t>
            </a:r>
            <a:endParaRPr sz="1200">
              <a:latin typeface="Times New Roman"/>
              <a:cs typeface="Times New Roman"/>
            </a:endParaRPr>
          </a:p>
          <a:p>
            <a:pPr marL="228600" algn="just">
              <a:lnSpc>
                <a:spcPts val="1390"/>
              </a:lnSpc>
              <a:spcBef>
                <a:spcPts val="5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Compact heat </a:t>
            </a:r>
            <a:r>
              <a:rPr sz="1200" spc="-5" dirty="0">
                <a:latin typeface="Times New Roman"/>
                <a:cs typeface="Times New Roman"/>
              </a:rPr>
              <a:t>exchangers are commonly </a:t>
            </a:r>
            <a:r>
              <a:rPr sz="1200" dirty="0">
                <a:latin typeface="Times New Roman"/>
                <a:cs typeface="Times New Roman"/>
              </a:rPr>
              <a:t>used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i="1" dirty="0">
                <a:latin typeface="Times New Roman"/>
                <a:cs typeface="Times New Roman"/>
              </a:rPr>
              <a:t>gas-to-gas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i="1" spc="-5" dirty="0">
                <a:latin typeface="Times New Roman"/>
                <a:cs typeface="Times New Roman"/>
              </a:rPr>
              <a:t>gas-to-liquid </a:t>
            </a:r>
            <a:r>
              <a:rPr sz="1200" dirty="0">
                <a:latin typeface="Times New Roman"/>
                <a:cs typeface="Times New Roman"/>
              </a:rPr>
              <a:t>(or </a:t>
            </a:r>
            <a:r>
              <a:rPr sz="1200" i="1" spc="-5" dirty="0">
                <a:latin typeface="Times New Roman"/>
                <a:cs typeface="Times New Roman"/>
              </a:rPr>
              <a:t>liquid-to-  gas</a:t>
            </a:r>
            <a:r>
              <a:rPr sz="1200" spc="-5" dirty="0">
                <a:latin typeface="Times New Roman"/>
                <a:cs typeface="Times New Roman"/>
              </a:rPr>
              <a:t>) </a:t>
            </a:r>
            <a:r>
              <a:rPr sz="1200" spc="-10" dirty="0">
                <a:latin typeface="Times New Roman"/>
                <a:cs typeface="Times New Roman"/>
              </a:rPr>
              <a:t>heat exchangers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counteract the </a:t>
            </a:r>
            <a:r>
              <a:rPr sz="1200" spc="-10" dirty="0">
                <a:latin typeface="Times New Roman"/>
                <a:cs typeface="Times New Roman"/>
              </a:rPr>
              <a:t>low heat </a:t>
            </a:r>
            <a:r>
              <a:rPr sz="1200" spc="-5" dirty="0">
                <a:latin typeface="Times New Roman"/>
                <a:cs typeface="Times New Roman"/>
              </a:rPr>
              <a:t>transfer coefficient associated with gas flow </a:t>
            </a:r>
            <a:r>
              <a:rPr sz="1200" dirty="0">
                <a:latin typeface="Times New Roman"/>
                <a:cs typeface="Times New Roman"/>
              </a:rPr>
              <a:t>with  </a:t>
            </a:r>
            <a:r>
              <a:rPr sz="1200" spc="-5" dirty="0">
                <a:latin typeface="Times New Roman"/>
                <a:cs typeface="Times New Roman"/>
              </a:rPr>
              <a:t>increased surface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area.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148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4331" y="375411"/>
            <a:ext cx="109601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Seven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16305" y="375411"/>
            <a:ext cx="130111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spc="-6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Exchangers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7031" y="3073400"/>
            <a:ext cx="3886200" cy="4072254"/>
          </a:xfrm>
          <a:custGeom>
            <a:avLst/>
            <a:gdLst/>
            <a:ahLst/>
            <a:cxnLst/>
            <a:rect l="l" t="t" r="r" b="b"/>
            <a:pathLst>
              <a:path w="3886200" h="4072254">
                <a:moveTo>
                  <a:pt x="0" y="4072128"/>
                </a:moveTo>
                <a:lnTo>
                  <a:pt x="3886200" y="4072128"/>
                </a:lnTo>
                <a:lnTo>
                  <a:pt x="3886200" y="0"/>
                </a:lnTo>
                <a:lnTo>
                  <a:pt x="0" y="0"/>
                </a:lnTo>
                <a:lnTo>
                  <a:pt x="0" y="4072128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24180" y="2207260"/>
            <a:ext cx="4290060" cy="429577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215900" marR="2616200" algn="ctr">
              <a:lnSpc>
                <a:spcPct val="96000"/>
              </a:lnSpc>
              <a:spcBef>
                <a:spcPts val="155"/>
              </a:spcBef>
            </a:pPr>
            <a:r>
              <a:rPr sz="1000" b="1" i="1" dirty="0">
                <a:latin typeface="Times New Roman"/>
                <a:cs typeface="Times New Roman"/>
              </a:rPr>
              <a:t>Fig.(7.12) The </a:t>
            </a:r>
            <a:r>
              <a:rPr sz="1000" b="1" spc="-10" dirty="0">
                <a:latin typeface="Times New Roman"/>
                <a:cs typeface="Times New Roman"/>
              </a:rPr>
              <a:t>Δ</a:t>
            </a:r>
            <a:r>
              <a:rPr sz="1000" b="1" i="1" spc="-10" dirty="0">
                <a:latin typeface="Times New Roman"/>
                <a:cs typeface="Times New Roman"/>
              </a:rPr>
              <a:t>T</a:t>
            </a:r>
            <a:r>
              <a:rPr sz="975" b="1" i="1" spc="-15" baseline="-12820" dirty="0">
                <a:latin typeface="Times New Roman"/>
                <a:cs typeface="Times New Roman"/>
              </a:rPr>
              <a:t>1 </a:t>
            </a:r>
            <a:r>
              <a:rPr sz="1000" b="1" i="1" dirty="0">
                <a:latin typeface="Times New Roman"/>
                <a:cs typeface="Times New Roman"/>
              </a:rPr>
              <a:t>and </a:t>
            </a:r>
            <a:r>
              <a:rPr sz="1000" b="1" spc="-10" dirty="0">
                <a:latin typeface="Times New Roman"/>
                <a:cs typeface="Times New Roman"/>
              </a:rPr>
              <a:t>Δ</a:t>
            </a:r>
            <a:r>
              <a:rPr sz="1000" b="1" i="1" spc="-10" dirty="0">
                <a:latin typeface="Times New Roman"/>
                <a:cs typeface="Times New Roman"/>
              </a:rPr>
              <a:t>T</a:t>
            </a:r>
            <a:r>
              <a:rPr sz="975" b="1" i="1" spc="-15" baseline="-12820" dirty="0">
                <a:latin typeface="Times New Roman"/>
                <a:cs typeface="Times New Roman"/>
              </a:rPr>
              <a:t>2  </a:t>
            </a:r>
            <a:r>
              <a:rPr sz="1000" b="1" i="1" dirty="0">
                <a:latin typeface="Times New Roman"/>
                <a:cs typeface="Times New Roman"/>
              </a:rPr>
              <a:t>expressions </a:t>
            </a:r>
            <a:r>
              <a:rPr sz="1000" b="1" i="1" spc="5" dirty="0">
                <a:latin typeface="Times New Roman"/>
                <a:cs typeface="Times New Roman"/>
              </a:rPr>
              <a:t>in</a:t>
            </a:r>
            <a:r>
              <a:rPr sz="1000" b="1" i="1" spc="-8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parallel-flow  </a:t>
            </a:r>
            <a:r>
              <a:rPr sz="1000" b="1" i="1" dirty="0">
                <a:latin typeface="Times New Roman"/>
                <a:cs typeface="Times New Roman"/>
              </a:rPr>
              <a:t>and </a:t>
            </a:r>
            <a:r>
              <a:rPr sz="1000" b="1" i="1" spc="-5" dirty="0">
                <a:latin typeface="Times New Roman"/>
                <a:cs typeface="Times New Roman"/>
              </a:rPr>
              <a:t>counter-flow heat  exchangers</a:t>
            </a: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 marL="212725">
              <a:lnSpc>
                <a:spcPts val="1515"/>
              </a:lnSpc>
              <a:spcBef>
                <a:spcPts val="690"/>
              </a:spcBef>
            </a:pPr>
            <a:r>
              <a:rPr sz="1300" b="1" i="1" dirty="0">
                <a:latin typeface="Times New Roman"/>
                <a:cs typeface="Times New Roman"/>
              </a:rPr>
              <a:t>7.5.2- </a:t>
            </a:r>
            <a:r>
              <a:rPr sz="1300" b="1" i="1" spc="-5" dirty="0">
                <a:latin typeface="Times New Roman"/>
                <a:cs typeface="Times New Roman"/>
              </a:rPr>
              <a:t>Counter-Flow Heat</a:t>
            </a:r>
            <a:r>
              <a:rPr sz="1300" b="1" i="1" spc="3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Exchangers</a:t>
            </a:r>
            <a:endParaRPr sz="1300">
              <a:latin typeface="Times New Roman"/>
              <a:cs typeface="Times New Roman"/>
            </a:endParaRPr>
          </a:p>
          <a:p>
            <a:pPr marL="212725" marR="185420" indent="188595">
              <a:lnSpc>
                <a:spcPts val="1370"/>
              </a:lnSpc>
              <a:spcBef>
                <a:spcPts val="60"/>
              </a:spcBef>
            </a:pPr>
            <a:r>
              <a:rPr sz="1200" spc="-5" dirty="0">
                <a:latin typeface="Times New Roman"/>
                <a:cs typeface="Times New Roman"/>
              </a:rPr>
              <a:t>For </a:t>
            </a:r>
            <a:r>
              <a:rPr sz="1200" spc="-15" dirty="0">
                <a:latin typeface="Times New Roman"/>
                <a:cs typeface="Times New Roman"/>
              </a:rPr>
              <a:t>flow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hot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cold </a:t>
            </a:r>
            <a:r>
              <a:rPr sz="1200" spc="-10" dirty="0">
                <a:latin typeface="Times New Roman"/>
                <a:cs typeface="Times New Roman"/>
              </a:rPr>
              <a:t>fluids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i="1" dirty="0">
                <a:latin typeface="Times New Roman"/>
                <a:cs typeface="Times New Roman"/>
              </a:rPr>
              <a:t>counter-flow </a:t>
            </a:r>
            <a:r>
              <a:rPr sz="1200" spc="-10" dirty="0">
                <a:latin typeface="Times New Roman"/>
                <a:cs typeface="Times New Roman"/>
              </a:rPr>
              <a:t>heat  </a:t>
            </a:r>
            <a:r>
              <a:rPr sz="1200" spc="-5" dirty="0">
                <a:latin typeface="Times New Roman"/>
                <a:cs typeface="Times New Roman"/>
              </a:rPr>
              <a:t>exchanger, we can </a:t>
            </a:r>
            <a:r>
              <a:rPr sz="1200" spc="-10" dirty="0">
                <a:latin typeface="Times New Roman"/>
                <a:cs typeface="Times New Roman"/>
              </a:rPr>
              <a:t>summarize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following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notes;</a:t>
            </a:r>
            <a:endParaRPr sz="1200">
              <a:latin typeface="Times New Roman"/>
              <a:cs typeface="Times New Roman"/>
            </a:endParaRPr>
          </a:p>
          <a:p>
            <a:pPr marL="212725" marR="179705">
              <a:lnSpc>
                <a:spcPts val="1370"/>
              </a:lnSpc>
              <a:spcBef>
                <a:spcPts val="2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relation </a:t>
            </a:r>
            <a:r>
              <a:rPr sz="1200" dirty="0">
                <a:latin typeface="Times New Roman"/>
                <a:cs typeface="Times New Roman"/>
              </a:rPr>
              <a:t>above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log mean </a:t>
            </a:r>
            <a:r>
              <a:rPr sz="1200" spc="-5" dirty="0">
                <a:latin typeface="Times New Roman"/>
                <a:cs typeface="Times New Roman"/>
              </a:rPr>
              <a:t>temperature  difference</a:t>
            </a:r>
            <a:r>
              <a:rPr sz="1200" spc="22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is</a:t>
            </a:r>
            <a:r>
              <a:rPr sz="1200" spc="1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developed</a:t>
            </a:r>
            <a:r>
              <a:rPr sz="1200" spc="204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using</a:t>
            </a:r>
            <a:r>
              <a:rPr sz="1200" spc="1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204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parallel-flow</a:t>
            </a:r>
            <a:r>
              <a:rPr sz="1200" spc="20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heat</a:t>
            </a:r>
            <a:r>
              <a:rPr sz="1200" spc="2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exchanger,</a:t>
            </a:r>
            <a:endParaRPr sz="1200">
              <a:latin typeface="Times New Roman"/>
              <a:cs typeface="Times New Roman"/>
            </a:endParaRPr>
          </a:p>
          <a:p>
            <a:pPr marL="212725" marR="182880">
              <a:lnSpc>
                <a:spcPts val="1370"/>
              </a:lnSpc>
              <a:spcBef>
                <a:spcPts val="20"/>
              </a:spcBef>
            </a:pPr>
            <a:r>
              <a:rPr sz="1200" spc="-10" dirty="0">
                <a:latin typeface="Times New Roman"/>
                <a:cs typeface="Times New Roman"/>
              </a:rPr>
              <a:t>but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also applicable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counter-flow </a:t>
            </a:r>
            <a:r>
              <a:rPr sz="1200" spc="-5" dirty="0">
                <a:latin typeface="Times New Roman"/>
                <a:cs typeface="Times New Roman"/>
              </a:rPr>
              <a:t>heat exchanger. But </a:t>
            </a:r>
            <a:r>
              <a:rPr sz="1200" spc="-10" dirty="0">
                <a:latin typeface="Times New Roman"/>
                <a:cs typeface="Times New Roman"/>
              </a:rPr>
              <a:t>this  time, </a:t>
            </a:r>
            <a:r>
              <a:rPr sz="1200" b="1" spc="-5" dirty="0">
                <a:latin typeface="Times New Roman"/>
                <a:cs typeface="Times New Roman"/>
              </a:rPr>
              <a:t>Δ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b="1" spc="-7" baseline="-10416" dirty="0">
                <a:latin typeface="Times New Roman"/>
                <a:cs typeface="Times New Roman"/>
              </a:rPr>
              <a:t>1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spc="-5" dirty="0">
                <a:latin typeface="Times New Roman"/>
                <a:cs typeface="Times New Roman"/>
              </a:rPr>
              <a:t>Δ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b="1" spc="-7" baseline="-10416" dirty="0">
                <a:latin typeface="Times New Roman"/>
                <a:cs typeface="Times New Roman"/>
              </a:rPr>
              <a:t>2 </a:t>
            </a:r>
            <a:r>
              <a:rPr sz="1200" spc="-10" dirty="0">
                <a:latin typeface="Times New Roman"/>
                <a:cs typeface="Times New Roman"/>
              </a:rPr>
              <a:t>are expressed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15" dirty="0">
                <a:latin typeface="Times New Roman"/>
                <a:cs typeface="Times New Roman"/>
              </a:rPr>
              <a:t>in</a:t>
            </a:r>
            <a:r>
              <a:rPr sz="1200" spc="-5" dirty="0">
                <a:latin typeface="Times New Roman"/>
                <a:cs typeface="Times New Roman"/>
              </a:rPr>
              <a:t> Fig.(7.12.b).</a:t>
            </a:r>
            <a:endParaRPr sz="1200">
              <a:latin typeface="Times New Roman"/>
              <a:cs typeface="Times New Roman"/>
            </a:endParaRPr>
          </a:p>
          <a:p>
            <a:pPr marL="212725" marR="178435">
              <a:lnSpc>
                <a:spcPts val="1370"/>
              </a:lnSpc>
              <a:spcBef>
                <a:spcPts val="2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hot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cold fluids </a:t>
            </a:r>
            <a:r>
              <a:rPr sz="1200" dirty="0">
                <a:latin typeface="Times New Roman"/>
                <a:cs typeface="Times New Roman"/>
              </a:rPr>
              <a:t>enter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exchanger </a:t>
            </a:r>
            <a:r>
              <a:rPr sz="1200" dirty="0">
                <a:latin typeface="Times New Roman"/>
                <a:cs typeface="Times New Roman"/>
              </a:rPr>
              <a:t>from  </a:t>
            </a:r>
            <a:r>
              <a:rPr sz="1200" spc="-5" dirty="0">
                <a:latin typeface="Times New Roman"/>
                <a:cs typeface="Times New Roman"/>
              </a:rPr>
              <a:t>opposite  ends, 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outlet 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cold  fluid</a:t>
            </a:r>
            <a:r>
              <a:rPr sz="1200" i="1" spc="12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in</a:t>
            </a:r>
            <a:endParaRPr sz="1200">
              <a:latin typeface="Times New Roman"/>
              <a:cs typeface="Times New Roman"/>
            </a:endParaRPr>
          </a:p>
          <a:p>
            <a:pPr marL="212725" marR="179705">
              <a:lnSpc>
                <a:spcPts val="1370"/>
              </a:lnSpc>
              <a:spcBef>
                <a:spcPts val="20"/>
              </a:spcBef>
            </a:pPr>
            <a:r>
              <a:rPr sz="1200" spc="-1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case may exceed the outlet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hot fluid. </a:t>
            </a:r>
            <a:r>
              <a:rPr sz="1200" dirty="0">
                <a:latin typeface="Times New Roman"/>
                <a:cs typeface="Times New Roman"/>
              </a:rPr>
              <a:t>In 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limiting  </a:t>
            </a:r>
            <a:r>
              <a:rPr sz="1200" spc="-5" dirty="0">
                <a:latin typeface="Times New Roman"/>
                <a:cs typeface="Times New Roman"/>
              </a:rPr>
              <a:t>case,  the  </a:t>
            </a:r>
            <a:r>
              <a:rPr sz="1200" spc="-10" dirty="0">
                <a:latin typeface="Times New Roman"/>
                <a:cs typeface="Times New Roman"/>
              </a:rPr>
              <a:t>cold  fluid  </a:t>
            </a:r>
            <a:r>
              <a:rPr sz="1200" spc="-5" dirty="0">
                <a:latin typeface="Times New Roman"/>
                <a:cs typeface="Times New Roman"/>
              </a:rPr>
              <a:t>will  </a:t>
            </a:r>
            <a:r>
              <a:rPr sz="1200" spc="-15" dirty="0">
                <a:latin typeface="Times New Roman"/>
                <a:cs typeface="Times New Roman"/>
              </a:rPr>
              <a:t>be  </a:t>
            </a:r>
            <a:r>
              <a:rPr sz="1200" spc="-5" dirty="0">
                <a:latin typeface="Times New Roman"/>
                <a:cs typeface="Times New Roman"/>
              </a:rPr>
              <a:t>heated  to  the </a:t>
            </a:r>
            <a:r>
              <a:rPr sz="1200" spc="24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inlet</a:t>
            </a:r>
            <a:endParaRPr sz="1200">
              <a:latin typeface="Times New Roman"/>
              <a:cs typeface="Times New Roman"/>
            </a:endParaRPr>
          </a:p>
          <a:p>
            <a:pPr marL="212725">
              <a:lnSpc>
                <a:spcPts val="1320"/>
              </a:lnSpc>
            </a:pP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hot </a:t>
            </a:r>
            <a:r>
              <a:rPr sz="1200" spc="-15" dirty="0">
                <a:latin typeface="Times New Roman"/>
                <a:cs typeface="Times New Roman"/>
              </a:rPr>
              <a:t>fluid,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15" dirty="0">
                <a:latin typeface="Times New Roman"/>
                <a:cs typeface="Times New Roman"/>
              </a:rPr>
              <a:t>in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Fig.(7.13).</a:t>
            </a:r>
            <a:endParaRPr sz="1200">
              <a:latin typeface="Times New Roman"/>
              <a:cs typeface="Times New Roman"/>
            </a:endParaRPr>
          </a:p>
          <a:p>
            <a:pPr marL="212725" marR="179070" algn="just">
              <a:lnSpc>
                <a:spcPct val="96100"/>
              </a:lnSpc>
              <a:spcBef>
                <a:spcPts val="2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Note3-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i="1" dirty="0">
                <a:latin typeface="Times New Roman"/>
                <a:cs typeface="Times New Roman"/>
              </a:rPr>
              <a:t>counter-flow </a:t>
            </a:r>
            <a:r>
              <a:rPr sz="1200" spc="-5" dirty="0">
                <a:latin typeface="Times New Roman"/>
                <a:cs typeface="Times New Roman"/>
              </a:rPr>
              <a:t>heat </a:t>
            </a:r>
            <a:r>
              <a:rPr sz="1200" spc="-10" dirty="0">
                <a:latin typeface="Times New Roman"/>
                <a:cs typeface="Times New Roman"/>
              </a:rPr>
              <a:t>exchanger, </a:t>
            </a:r>
            <a:r>
              <a:rPr sz="1200" spc="-5" dirty="0">
                <a:latin typeface="Times New Roman"/>
                <a:cs typeface="Times New Roman"/>
              </a:rPr>
              <a:t>the temperature  difference between the hot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cold </a:t>
            </a:r>
            <a:r>
              <a:rPr sz="1200" spc="-5" dirty="0">
                <a:latin typeface="Times New Roman"/>
                <a:cs typeface="Times New Roman"/>
              </a:rPr>
              <a:t>fluids </a:t>
            </a:r>
            <a:r>
              <a:rPr sz="1200" spc="-10" dirty="0">
                <a:latin typeface="Times New Roman"/>
                <a:cs typeface="Times New Roman"/>
              </a:rPr>
              <a:t>will </a:t>
            </a:r>
            <a:r>
              <a:rPr sz="1200" dirty="0">
                <a:latin typeface="Times New Roman"/>
                <a:cs typeface="Times New Roman"/>
              </a:rPr>
              <a:t>remain  </a:t>
            </a:r>
            <a:r>
              <a:rPr sz="1200" spc="-5" dirty="0">
                <a:latin typeface="Times New Roman"/>
                <a:cs typeface="Times New Roman"/>
              </a:rPr>
              <a:t>constant </a:t>
            </a:r>
            <a:r>
              <a:rPr sz="1200" spc="-15" dirty="0">
                <a:latin typeface="Times New Roman"/>
                <a:cs typeface="Times New Roman"/>
              </a:rPr>
              <a:t>along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exchanger </a:t>
            </a:r>
            <a:r>
              <a:rPr sz="1200" dirty="0">
                <a:latin typeface="Times New Roman"/>
                <a:cs typeface="Times New Roman"/>
              </a:rPr>
              <a:t>when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heat capacity rates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two </a:t>
            </a:r>
            <a:r>
              <a:rPr sz="1200" spc="-10" dirty="0">
                <a:latin typeface="Times New Roman"/>
                <a:cs typeface="Times New Roman"/>
              </a:rPr>
              <a:t>fluids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i="1" spc="-5" dirty="0">
                <a:latin typeface="Times New Roman"/>
                <a:cs typeface="Times New Roman"/>
              </a:rPr>
              <a:t>equal </a:t>
            </a:r>
            <a:r>
              <a:rPr sz="1200" spc="-5" dirty="0">
                <a:latin typeface="Times New Roman"/>
                <a:cs typeface="Times New Roman"/>
              </a:rPr>
              <a:t>(that </a:t>
            </a:r>
            <a:r>
              <a:rPr sz="1200" spc="-20" dirty="0">
                <a:latin typeface="Times New Roman"/>
                <a:cs typeface="Times New Roman"/>
              </a:rPr>
              <a:t>is, </a:t>
            </a:r>
            <a:r>
              <a:rPr sz="1200" b="1" spc="-5" dirty="0">
                <a:latin typeface="Times New Roman"/>
                <a:cs typeface="Times New Roman"/>
              </a:rPr>
              <a:t>Δ</a:t>
            </a:r>
            <a:r>
              <a:rPr sz="1200" b="1" i="1" spc="-5" dirty="0">
                <a:latin typeface="Times New Roman"/>
                <a:cs typeface="Times New Roman"/>
              </a:rPr>
              <a:t>T= </a:t>
            </a:r>
            <a:r>
              <a:rPr sz="1200" b="1" i="1" dirty="0">
                <a:latin typeface="Times New Roman"/>
                <a:cs typeface="Times New Roman"/>
              </a:rPr>
              <a:t>constant </a:t>
            </a:r>
            <a:r>
              <a:rPr sz="1200" spc="-5" dirty="0">
                <a:latin typeface="Times New Roman"/>
                <a:cs typeface="Times New Roman"/>
              </a:rPr>
              <a:t>when </a:t>
            </a:r>
            <a:r>
              <a:rPr sz="1200" b="1" i="1" spc="-10" dirty="0">
                <a:latin typeface="Times New Roman"/>
                <a:cs typeface="Times New Roman"/>
              </a:rPr>
              <a:t>C</a:t>
            </a:r>
            <a:r>
              <a:rPr sz="1200" b="1" i="1" spc="-15" baseline="-10416" dirty="0">
                <a:latin typeface="Times New Roman"/>
                <a:cs typeface="Times New Roman"/>
              </a:rPr>
              <a:t>h  </a:t>
            </a:r>
            <a:r>
              <a:rPr sz="1200" b="1" spc="-5" dirty="0">
                <a:latin typeface="Times New Roman"/>
                <a:cs typeface="Times New Roman"/>
              </a:rPr>
              <a:t>=</a:t>
            </a:r>
            <a:r>
              <a:rPr sz="1200" b="1" spc="200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C</a:t>
            </a:r>
            <a:r>
              <a:rPr sz="1200" b="1" i="1" spc="-15" baseline="-10416" dirty="0">
                <a:latin typeface="Times New Roman"/>
                <a:cs typeface="Times New Roman"/>
              </a:rPr>
              <a:t>c</a:t>
            </a:r>
            <a:endParaRPr sz="1200" baseline="-10416">
              <a:latin typeface="Times New Roman"/>
              <a:cs typeface="Times New Roman"/>
            </a:endParaRPr>
          </a:p>
          <a:p>
            <a:pPr marL="212725" algn="just">
              <a:lnSpc>
                <a:spcPct val="100000"/>
              </a:lnSpc>
              <a:spcBef>
                <a:spcPts val="70"/>
              </a:spcBef>
            </a:pPr>
            <a:r>
              <a:rPr sz="1200" spc="5" dirty="0">
                <a:latin typeface="Times New Roman"/>
                <a:cs typeface="Times New Roman"/>
              </a:rPr>
              <a:t>or  </a:t>
            </a:r>
            <a:r>
              <a:rPr sz="1200" b="1" i="1" spc="-310" dirty="0">
                <a:latin typeface="Times New Roman"/>
                <a:cs typeface="Times New Roman"/>
              </a:rPr>
              <a:t>m</a:t>
            </a:r>
            <a:r>
              <a:rPr sz="1800" spc="-465" baseline="4629" dirty="0">
                <a:latin typeface="MT Extra"/>
                <a:cs typeface="MT Extra"/>
              </a:rPr>
              <a:t></a:t>
            </a:r>
            <a:r>
              <a:rPr sz="1800" spc="-232" baseline="4629" dirty="0">
                <a:latin typeface="Times New Roman"/>
                <a:cs typeface="Times New Roman"/>
              </a:rPr>
              <a:t> </a:t>
            </a:r>
            <a:r>
              <a:rPr sz="1050" b="1" i="1" baseline="-23809" dirty="0">
                <a:latin typeface="Times New Roman"/>
                <a:cs typeface="Times New Roman"/>
              </a:rPr>
              <a:t>h </a:t>
            </a:r>
            <a:r>
              <a:rPr sz="1200" b="1" i="1" spc="30" dirty="0">
                <a:latin typeface="Times New Roman"/>
                <a:cs typeface="Times New Roman"/>
              </a:rPr>
              <a:t>C</a:t>
            </a:r>
            <a:r>
              <a:rPr sz="1050" b="1" i="1" spc="44" baseline="-23809" dirty="0">
                <a:latin typeface="Times New Roman"/>
                <a:cs typeface="Times New Roman"/>
              </a:rPr>
              <a:t>p</a:t>
            </a:r>
            <a:r>
              <a:rPr sz="1050" b="1" i="1" spc="44" baseline="-39682" dirty="0">
                <a:latin typeface="Times New Roman"/>
                <a:cs typeface="Times New Roman"/>
              </a:rPr>
              <a:t>h  </a:t>
            </a:r>
            <a:r>
              <a:rPr sz="1200" spc="5" dirty="0">
                <a:latin typeface="Symbol"/>
                <a:cs typeface="Symbol"/>
              </a:rPr>
              <a:t></a:t>
            </a:r>
            <a:r>
              <a:rPr sz="1200" spc="5" dirty="0">
                <a:latin typeface="Times New Roman"/>
                <a:cs typeface="Times New Roman"/>
              </a:rPr>
              <a:t>  </a:t>
            </a:r>
            <a:r>
              <a:rPr sz="1200" b="1" i="1" spc="-325" dirty="0">
                <a:latin typeface="Times New Roman"/>
                <a:cs typeface="Times New Roman"/>
              </a:rPr>
              <a:t>m</a:t>
            </a:r>
            <a:r>
              <a:rPr sz="1800" spc="-487" baseline="4629" dirty="0">
                <a:latin typeface="MT Extra"/>
                <a:cs typeface="MT Extra"/>
              </a:rPr>
              <a:t></a:t>
            </a:r>
            <a:r>
              <a:rPr sz="1800" spc="-195" baseline="4629" dirty="0">
                <a:latin typeface="Times New Roman"/>
                <a:cs typeface="Times New Roman"/>
              </a:rPr>
              <a:t> </a:t>
            </a:r>
            <a:r>
              <a:rPr sz="1050" b="1" i="1" baseline="-23809" dirty="0">
                <a:latin typeface="Times New Roman"/>
                <a:cs typeface="Times New Roman"/>
              </a:rPr>
              <a:t>c </a:t>
            </a:r>
            <a:r>
              <a:rPr sz="1200" b="1" i="1" spc="20" dirty="0">
                <a:latin typeface="Times New Roman"/>
                <a:cs typeface="Times New Roman"/>
              </a:rPr>
              <a:t>C</a:t>
            </a:r>
            <a:r>
              <a:rPr sz="1050" b="1" i="1" spc="30" baseline="-23809" dirty="0">
                <a:latin typeface="Times New Roman"/>
                <a:cs typeface="Times New Roman"/>
              </a:rPr>
              <a:t>p</a:t>
            </a:r>
            <a:r>
              <a:rPr sz="1050" b="1" i="1" spc="30" baseline="-39682" dirty="0">
                <a:latin typeface="Times New Roman"/>
                <a:cs typeface="Times New Roman"/>
              </a:rPr>
              <a:t>c </a:t>
            </a:r>
            <a:r>
              <a:rPr sz="1200" dirty="0">
                <a:latin typeface="Times New Roman"/>
                <a:cs typeface="Times New Roman"/>
              </a:rPr>
              <a:t>). </a:t>
            </a:r>
            <a:r>
              <a:rPr sz="1200" spc="-10" dirty="0">
                <a:latin typeface="Times New Roman"/>
                <a:cs typeface="Times New Roman"/>
              </a:rPr>
              <a:t>Then </a:t>
            </a:r>
            <a:r>
              <a:rPr sz="1200" spc="-5" dirty="0">
                <a:latin typeface="Times New Roman"/>
                <a:cs typeface="Times New Roman"/>
              </a:rPr>
              <a:t>we have </a:t>
            </a:r>
            <a:r>
              <a:rPr sz="1200" b="1" spc="-5" dirty="0">
                <a:latin typeface="Times New Roman"/>
                <a:cs typeface="Times New Roman"/>
              </a:rPr>
              <a:t>Δ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b="1" i="1" spc="-7" baseline="-10416" dirty="0">
                <a:latin typeface="Times New Roman"/>
                <a:cs typeface="Times New Roman"/>
              </a:rPr>
              <a:t>1  </a:t>
            </a:r>
            <a:r>
              <a:rPr sz="1200" b="1" spc="-5" dirty="0">
                <a:latin typeface="Times New Roman"/>
                <a:cs typeface="Times New Roman"/>
              </a:rPr>
              <a:t>= Δ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b="1" i="1" spc="-7" baseline="-10416" dirty="0">
                <a:latin typeface="Times New Roman"/>
                <a:cs typeface="Times New Roman"/>
              </a:rPr>
              <a:t>2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last</a:t>
            </a:r>
            <a:r>
              <a:rPr sz="1200" spc="2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log</a:t>
            </a:r>
            <a:endParaRPr sz="1200">
              <a:latin typeface="Times New Roman"/>
              <a:cs typeface="Times New Roman"/>
            </a:endParaRPr>
          </a:p>
          <a:p>
            <a:pPr marL="212725" marR="177165">
              <a:lnSpc>
                <a:spcPts val="1390"/>
              </a:lnSpc>
              <a:spcBef>
                <a:spcPts val="520"/>
              </a:spcBef>
            </a:pPr>
            <a:r>
              <a:rPr sz="1200" spc="-5" dirty="0">
                <a:latin typeface="Times New Roman"/>
                <a:cs typeface="Times New Roman"/>
              </a:rPr>
              <a:t>mean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-10" dirty="0">
                <a:latin typeface="Times New Roman"/>
                <a:cs typeface="Times New Roman"/>
              </a:rPr>
              <a:t>difference </a:t>
            </a:r>
            <a:r>
              <a:rPr sz="1200" spc="-5" dirty="0">
                <a:latin typeface="Times New Roman"/>
                <a:cs typeface="Times New Roman"/>
              </a:rPr>
              <a:t>relation </a:t>
            </a:r>
            <a:r>
              <a:rPr sz="1200" dirty="0">
                <a:latin typeface="Times New Roman"/>
                <a:cs typeface="Times New Roman"/>
              </a:rPr>
              <a:t>gives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spc="-5" dirty="0">
                <a:latin typeface="Times New Roman"/>
                <a:cs typeface="Times New Roman"/>
              </a:rPr>
              <a:t>Δ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b="1" i="1" spc="-7" baseline="-10416" dirty="0">
                <a:latin typeface="Times New Roman"/>
                <a:cs typeface="Times New Roman"/>
              </a:rPr>
              <a:t>lm </a:t>
            </a: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b="1" i="1" dirty="0">
                <a:latin typeface="Times New Roman"/>
                <a:cs typeface="Times New Roman"/>
              </a:rPr>
              <a:t>0/0</a:t>
            </a:r>
            <a:r>
              <a:rPr sz="1200" dirty="0">
                <a:latin typeface="Times New Roman"/>
                <a:cs typeface="Times New Roman"/>
              </a:rPr>
              <a:t>), </a:t>
            </a:r>
            <a:r>
              <a:rPr sz="1200" spc="-10" dirty="0">
                <a:latin typeface="Times New Roman"/>
                <a:cs typeface="Times New Roman"/>
              </a:rPr>
              <a:t>which  </a:t>
            </a:r>
            <a:r>
              <a:rPr sz="1200" spc="-15" dirty="0">
                <a:latin typeface="Times New Roman"/>
                <a:cs typeface="Times New Roman"/>
              </a:rPr>
              <a:t>is   </a:t>
            </a:r>
            <a:r>
              <a:rPr sz="1200" spc="-5" dirty="0">
                <a:latin typeface="Times New Roman"/>
                <a:cs typeface="Times New Roman"/>
              </a:rPr>
              <a:t>indeterminate.   </a:t>
            </a:r>
            <a:r>
              <a:rPr sz="1200" spc="-10" dirty="0">
                <a:latin typeface="Times New Roman"/>
                <a:cs typeface="Times New Roman"/>
              </a:rPr>
              <a:t>It   </a:t>
            </a:r>
            <a:r>
              <a:rPr sz="1200" spc="-5" dirty="0">
                <a:latin typeface="Times New Roman"/>
                <a:cs typeface="Times New Roman"/>
              </a:rPr>
              <a:t>can   </a:t>
            </a:r>
            <a:r>
              <a:rPr sz="1200" spc="-15" dirty="0">
                <a:latin typeface="Times New Roman"/>
                <a:cs typeface="Times New Roman"/>
              </a:rPr>
              <a:t>be   </a:t>
            </a:r>
            <a:r>
              <a:rPr sz="1200" spc="-5" dirty="0">
                <a:latin typeface="Times New Roman"/>
                <a:cs typeface="Times New Roman"/>
              </a:rPr>
              <a:t>shown   by   the   application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8931" y="6468364"/>
            <a:ext cx="396430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Times New Roman"/>
                <a:cs typeface="Times New Roman"/>
              </a:rPr>
              <a:t>l’Hôpital’s </a:t>
            </a:r>
            <a:r>
              <a:rPr sz="1200" b="1" spc="-10" dirty="0">
                <a:latin typeface="Times New Roman"/>
                <a:cs typeface="Times New Roman"/>
              </a:rPr>
              <a:t>rule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this case we </a:t>
            </a:r>
            <a:r>
              <a:rPr sz="1200" spc="-15" dirty="0">
                <a:latin typeface="Times New Roman"/>
                <a:cs typeface="Times New Roman"/>
              </a:rPr>
              <a:t>have </a:t>
            </a:r>
            <a:r>
              <a:rPr sz="1200" b="1" spc="-5" dirty="0">
                <a:latin typeface="Times New Roman"/>
                <a:cs typeface="Times New Roman"/>
              </a:rPr>
              <a:t>Δ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b="1" i="1" spc="-7" baseline="-10416" dirty="0">
                <a:latin typeface="Times New Roman"/>
                <a:cs typeface="Times New Roman"/>
              </a:rPr>
              <a:t>lm </a:t>
            </a:r>
            <a:r>
              <a:rPr sz="1200" b="1" i="1" spc="-5" dirty="0">
                <a:latin typeface="Times New Roman"/>
                <a:cs typeface="Times New Roman"/>
              </a:rPr>
              <a:t>=</a:t>
            </a:r>
            <a:r>
              <a:rPr sz="1200" b="1" spc="-5" dirty="0">
                <a:latin typeface="Times New Roman"/>
                <a:cs typeface="Times New Roman"/>
              </a:rPr>
              <a:t>Δ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b="1" i="1" spc="-7" baseline="-10416" dirty="0">
                <a:latin typeface="Times New Roman"/>
                <a:cs typeface="Times New Roman"/>
              </a:rPr>
              <a:t>1 </a:t>
            </a:r>
            <a:r>
              <a:rPr sz="1200" b="1" i="1" spc="-5" dirty="0">
                <a:latin typeface="Times New Roman"/>
                <a:cs typeface="Times New Roman"/>
              </a:rPr>
              <a:t>=</a:t>
            </a:r>
            <a:r>
              <a:rPr sz="1200" b="1" spc="-5" dirty="0">
                <a:latin typeface="Times New Roman"/>
                <a:cs typeface="Times New Roman"/>
              </a:rPr>
              <a:t>Δ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b="1" i="1" spc="-7" baseline="-10416" dirty="0">
                <a:latin typeface="Times New Roman"/>
                <a:cs typeface="Times New Roman"/>
              </a:rPr>
              <a:t>2</a:t>
            </a:r>
            <a:r>
              <a:rPr sz="1200" spc="-5" dirty="0">
                <a:latin typeface="Times New Roman"/>
                <a:cs typeface="Times New Roman"/>
              </a:rPr>
              <a:t>,</a:t>
            </a:r>
            <a:r>
              <a:rPr sz="1200" spc="2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4331" y="6645147"/>
            <a:ext cx="6070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expected.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37031" y="7136383"/>
            <a:ext cx="6288405" cy="2926080"/>
          </a:xfrm>
          <a:custGeom>
            <a:avLst/>
            <a:gdLst/>
            <a:ahLst/>
            <a:cxnLst/>
            <a:rect l="l" t="t" r="r" b="b"/>
            <a:pathLst>
              <a:path w="6288405" h="2926079">
                <a:moveTo>
                  <a:pt x="0" y="2926079"/>
                </a:moveTo>
                <a:lnTo>
                  <a:pt x="6288024" y="2926079"/>
                </a:lnTo>
                <a:lnTo>
                  <a:pt x="6288024" y="0"/>
                </a:lnTo>
                <a:lnTo>
                  <a:pt x="0" y="0"/>
                </a:lnTo>
                <a:lnTo>
                  <a:pt x="0" y="2926079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86231" y="7111492"/>
            <a:ext cx="6412230" cy="10985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 algn="just">
              <a:lnSpc>
                <a:spcPts val="1525"/>
              </a:lnSpc>
              <a:spcBef>
                <a:spcPts val="95"/>
              </a:spcBef>
            </a:pPr>
            <a:r>
              <a:rPr sz="1300" b="1" i="1" dirty="0">
                <a:latin typeface="Times New Roman"/>
                <a:cs typeface="Times New Roman"/>
              </a:rPr>
              <a:t>7.5.3- </a:t>
            </a:r>
            <a:r>
              <a:rPr sz="1300" b="1" i="1" spc="-10" dirty="0">
                <a:latin typeface="Times New Roman"/>
                <a:cs typeface="Times New Roman"/>
              </a:rPr>
              <a:t>Multipass </a:t>
            </a:r>
            <a:r>
              <a:rPr sz="1300" b="1" i="1" spc="-5" dirty="0">
                <a:latin typeface="Times New Roman"/>
                <a:cs typeface="Times New Roman"/>
              </a:rPr>
              <a:t>and Cross-Flow Heat Exchangers: (Use of a Correction</a:t>
            </a:r>
            <a:r>
              <a:rPr sz="1300" b="1" i="1" spc="17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Factor)</a:t>
            </a:r>
            <a:endParaRPr sz="1300">
              <a:latin typeface="Times New Roman"/>
              <a:cs typeface="Times New Roman"/>
            </a:endParaRPr>
          </a:p>
          <a:p>
            <a:pPr marL="50800" marR="66040" indent="185420" algn="just">
              <a:lnSpc>
                <a:spcPct val="95800"/>
              </a:lnSpc>
              <a:spcBef>
                <a:spcPts val="25"/>
              </a:spcBef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log mean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-10" dirty="0">
                <a:latin typeface="Times New Roman"/>
                <a:cs typeface="Times New Roman"/>
              </a:rPr>
              <a:t>difference </a:t>
            </a:r>
            <a:r>
              <a:rPr sz="1200" b="1" spc="-5" dirty="0">
                <a:latin typeface="Times New Roman"/>
                <a:cs typeface="Times New Roman"/>
              </a:rPr>
              <a:t>Δ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b="1" i="1" spc="-7" baseline="-10416" dirty="0">
                <a:latin typeface="Times New Roman"/>
                <a:cs typeface="Times New Roman"/>
              </a:rPr>
              <a:t>lm </a:t>
            </a:r>
            <a:r>
              <a:rPr sz="1200" spc="-5" dirty="0">
                <a:latin typeface="Times New Roman"/>
                <a:cs typeface="Times New Roman"/>
              </a:rPr>
              <a:t>relation developed earlier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limited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i="1" spc="-5" dirty="0">
                <a:latin typeface="Times New Roman"/>
                <a:cs typeface="Times New Roman"/>
              </a:rPr>
              <a:t>parallel-flow </a:t>
            </a:r>
            <a:r>
              <a:rPr sz="1200" dirty="0">
                <a:latin typeface="Times New Roman"/>
                <a:cs typeface="Times New Roman"/>
              </a:rPr>
              <a:t>and  </a:t>
            </a:r>
            <a:r>
              <a:rPr sz="1200" i="1" dirty="0">
                <a:latin typeface="Times New Roman"/>
                <a:cs typeface="Times New Roman"/>
              </a:rPr>
              <a:t>counter-flow </a:t>
            </a:r>
            <a:r>
              <a:rPr sz="1200" spc="-5" dirty="0">
                <a:latin typeface="Times New Roman"/>
                <a:cs typeface="Times New Roman"/>
              </a:rPr>
              <a:t>heat </a:t>
            </a:r>
            <a:r>
              <a:rPr sz="1200" spc="-10" dirty="0">
                <a:latin typeface="Times New Roman"/>
                <a:cs typeface="Times New Roman"/>
              </a:rPr>
              <a:t>exchangers </a:t>
            </a:r>
            <a:r>
              <a:rPr sz="1200" i="1" spc="-5" dirty="0">
                <a:latin typeface="Times New Roman"/>
                <a:cs typeface="Times New Roman"/>
              </a:rPr>
              <a:t>only</a:t>
            </a:r>
            <a:r>
              <a:rPr sz="1200" spc="-5" dirty="0">
                <a:latin typeface="Times New Roman"/>
                <a:cs typeface="Times New Roman"/>
              </a:rPr>
              <a:t>. Similar relations are </a:t>
            </a:r>
            <a:r>
              <a:rPr sz="1200" spc="-10" dirty="0">
                <a:latin typeface="Times New Roman"/>
                <a:cs typeface="Times New Roman"/>
              </a:rPr>
              <a:t>also developed for </a:t>
            </a:r>
            <a:r>
              <a:rPr sz="1200" i="1" dirty="0">
                <a:latin typeface="Times New Roman"/>
                <a:cs typeface="Times New Roman"/>
              </a:rPr>
              <a:t>cross-flow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i="1" dirty="0">
                <a:latin typeface="Times New Roman"/>
                <a:cs typeface="Times New Roman"/>
              </a:rPr>
              <a:t>multipass  </a:t>
            </a:r>
            <a:r>
              <a:rPr sz="1200" i="1" spc="-5" dirty="0">
                <a:latin typeface="Times New Roman"/>
                <a:cs typeface="Times New Roman"/>
              </a:rPr>
              <a:t>shell-and-tube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exchangers, </a:t>
            </a:r>
            <a:r>
              <a:rPr sz="1200" spc="-10" dirty="0">
                <a:latin typeface="Times New Roman"/>
                <a:cs typeface="Times New Roman"/>
              </a:rPr>
              <a:t>but </a:t>
            </a:r>
            <a:r>
              <a:rPr sz="1200" spc="-5" dirty="0">
                <a:latin typeface="Times New Roman"/>
                <a:cs typeface="Times New Roman"/>
              </a:rPr>
              <a:t>the resulting expressions are </a:t>
            </a:r>
            <a:r>
              <a:rPr sz="1200" spc="5" dirty="0">
                <a:latin typeface="Times New Roman"/>
                <a:cs typeface="Times New Roman"/>
              </a:rPr>
              <a:t>too </a:t>
            </a:r>
            <a:r>
              <a:rPr sz="1200" spc="-5" dirty="0">
                <a:latin typeface="Times New Roman"/>
                <a:cs typeface="Times New Roman"/>
              </a:rPr>
              <a:t>complicated because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5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complex </a:t>
            </a:r>
            <a:r>
              <a:rPr sz="1200" spc="-15" dirty="0">
                <a:latin typeface="Times New Roman"/>
                <a:cs typeface="Times New Roman"/>
              </a:rPr>
              <a:t>flow </a:t>
            </a:r>
            <a:r>
              <a:rPr sz="1200" spc="-5" dirty="0">
                <a:latin typeface="Times New Roman"/>
                <a:cs typeface="Times New Roman"/>
              </a:rPr>
              <a:t>conditions. </a:t>
            </a:r>
            <a:r>
              <a:rPr sz="1200" dirty="0">
                <a:latin typeface="Times New Roman"/>
                <a:cs typeface="Times New Roman"/>
              </a:rPr>
              <a:t>In such </a:t>
            </a:r>
            <a:r>
              <a:rPr sz="1200" spc="-5" dirty="0">
                <a:latin typeface="Times New Roman"/>
                <a:cs typeface="Times New Roman"/>
              </a:rPr>
              <a:t>cases, </a:t>
            </a:r>
            <a:r>
              <a:rPr sz="1200" spc="-25" dirty="0">
                <a:latin typeface="Times New Roman"/>
                <a:cs typeface="Times New Roman"/>
              </a:rPr>
              <a:t>it is </a:t>
            </a:r>
            <a:r>
              <a:rPr sz="1200" spc="-5" dirty="0">
                <a:latin typeface="Times New Roman"/>
                <a:cs typeface="Times New Roman"/>
              </a:rPr>
              <a:t>convenient to relate the </a:t>
            </a:r>
            <a:r>
              <a:rPr sz="1200" spc="-10" dirty="0">
                <a:latin typeface="Times New Roman"/>
                <a:cs typeface="Times New Roman"/>
              </a:rPr>
              <a:t>equivalent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-10" dirty="0">
                <a:latin typeface="Times New Roman"/>
                <a:cs typeface="Times New Roman"/>
              </a:rPr>
              <a:t>difference  </a:t>
            </a:r>
            <a:r>
              <a:rPr sz="1200" spc="-5" dirty="0">
                <a:latin typeface="Times New Roman"/>
                <a:cs typeface="Times New Roman"/>
              </a:rPr>
              <a:t>to the </a:t>
            </a:r>
            <a:r>
              <a:rPr sz="1200" spc="-10" dirty="0">
                <a:latin typeface="Times New Roman"/>
                <a:cs typeface="Times New Roman"/>
              </a:rPr>
              <a:t>log </a:t>
            </a:r>
            <a:r>
              <a:rPr sz="1200" spc="-5" dirty="0">
                <a:latin typeface="Times New Roman"/>
                <a:cs typeface="Times New Roman"/>
              </a:rPr>
              <a:t>mean temperature difference relation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counter-flow </a:t>
            </a:r>
            <a:r>
              <a:rPr sz="1200" spc="-10" dirty="0">
                <a:latin typeface="Times New Roman"/>
                <a:cs typeface="Times New Roman"/>
              </a:rPr>
              <a:t>case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742692" y="8191768"/>
            <a:ext cx="618490" cy="2292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spc="85" dirty="0">
                <a:latin typeface="MT Extra"/>
                <a:cs typeface="MT Extra"/>
              </a:rPr>
              <a:t></a:t>
            </a:r>
            <a:r>
              <a:rPr sz="1300" spc="20" dirty="0">
                <a:latin typeface="Times New Roman"/>
                <a:cs typeface="Times New Roman"/>
              </a:rPr>
              <a:t>(</a:t>
            </a:r>
            <a:r>
              <a:rPr sz="1300" spc="40" dirty="0">
                <a:latin typeface="Times New Roman"/>
                <a:cs typeface="Times New Roman"/>
              </a:rPr>
              <a:t>7</a:t>
            </a:r>
            <a:r>
              <a:rPr sz="1300" spc="10" dirty="0">
                <a:latin typeface="Times New Roman"/>
                <a:cs typeface="Times New Roman"/>
              </a:rPr>
              <a:t>.2</a:t>
            </a:r>
            <a:r>
              <a:rPr sz="1300" spc="20" dirty="0">
                <a:latin typeface="Times New Roman"/>
                <a:cs typeface="Times New Roman"/>
              </a:rPr>
              <a:t>2</a:t>
            </a:r>
            <a:r>
              <a:rPr sz="1300" spc="1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83563" y="8234440"/>
            <a:ext cx="1170305" cy="2292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1950" baseline="14957" dirty="0">
                <a:latin typeface="Symbol"/>
                <a:cs typeface="Symbol"/>
              </a:rPr>
              <a:t></a:t>
            </a:r>
            <a:r>
              <a:rPr sz="1950" i="1" baseline="14957" dirty="0">
                <a:latin typeface="Times New Roman"/>
                <a:cs typeface="Times New Roman"/>
              </a:rPr>
              <a:t>T</a:t>
            </a:r>
            <a:r>
              <a:rPr sz="750" i="1" dirty="0">
                <a:latin typeface="Times New Roman"/>
                <a:cs typeface="Times New Roman"/>
              </a:rPr>
              <a:t>lm </a:t>
            </a:r>
            <a:r>
              <a:rPr sz="1950" spc="22" baseline="14957" dirty="0">
                <a:latin typeface="Symbol"/>
                <a:cs typeface="Symbol"/>
              </a:rPr>
              <a:t></a:t>
            </a:r>
            <a:r>
              <a:rPr sz="1950" spc="22" baseline="14957" dirty="0">
                <a:latin typeface="Times New Roman"/>
                <a:cs typeface="Times New Roman"/>
              </a:rPr>
              <a:t> </a:t>
            </a:r>
            <a:r>
              <a:rPr sz="1950" i="1" spc="30" baseline="14957" dirty="0">
                <a:latin typeface="Times New Roman"/>
                <a:cs typeface="Times New Roman"/>
              </a:rPr>
              <a:t>F </a:t>
            </a:r>
            <a:r>
              <a:rPr sz="1950" spc="22" baseline="14957" dirty="0">
                <a:latin typeface="Symbol"/>
                <a:cs typeface="Symbol"/>
              </a:rPr>
              <a:t></a:t>
            </a:r>
            <a:r>
              <a:rPr sz="1950" i="1" spc="22" baseline="14957" dirty="0">
                <a:latin typeface="Times New Roman"/>
                <a:cs typeface="Times New Roman"/>
              </a:rPr>
              <a:t>T</a:t>
            </a:r>
            <a:r>
              <a:rPr sz="750" i="1" spc="15" dirty="0">
                <a:latin typeface="Times New Roman"/>
                <a:cs typeface="Times New Roman"/>
              </a:rPr>
              <a:t>lm</a:t>
            </a:r>
            <a:r>
              <a:rPr sz="750" spc="15" dirty="0">
                <a:latin typeface="Times New Roman"/>
                <a:cs typeface="Times New Roman"/>
              </a:rPr>
              <a:t>,</a:t>
            </a:r>
            <a:r>
              <a:rPr sz="750" spc="-65" dirty="0">
                <a:latin typeface="Times New Roman"/>
                <a:cs typeface="Times New Roman"/>
              </a:rPr>
              <a:t> </a:t>
            </a:r>
            <a:r>
              <a:rPr sz="750" i="1" spc="10" dirty="0">
                <a:latin typeface="Times New Roman"/>
                <a:cs typeface="Times New Roman"/>
              </a:rPr>
              <a:t>CF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24331" y="8443467"/>
            <a:ext cx="6313805" cy="73596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6350">
              <a:lnSpc>
                <a:spcPts val="1390"/>
              </a:lnSpc>
              <a:spcBef>
                <a:spcPts val="185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spc="-5" dirty="0">
                <a:latin typeface="Times New Roman"/>
                <a:cs typeface="Times New Roman"/>
              </a:rPr>
              <a:t>F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spc="-5" dirty="0">
                <a:latin typeface="Times New Roman"/>
                <a:cs typeface="Times New Roman"/>
              </a:rPr>
              <a:t>correction factor, </a:t>
            </a:r>
            <a:r>
              <a:rPr sz="1200" dirty="0">
                <a:latin typeface="Times New Roman"/>
                <a:cs typeface="Times New Roman"/>
              </a:rPr>
              <a:t>which depends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geometry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heat </a:t>
            </a:r>
            <a:r>
              <a:rPr sz="1200" spc="-10" dirty="0">
                <a:latin typeface="Times New Roman"/>
                <a:cs typeface="Times New Roman"/>
              </a:rPr>
              <a:t>exchanger </a:t>
            </a:r>
            <a:r>
              <a:rPr sz="1200" spc="-5" dirty="0">
                <a:latin typeface="Times New Roman"/>
                <a:cs typeface="Times New Roman"/>
              </a:rPr>
              <a:t>and the inlet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outlet temperatures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hot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cold </a:t>
            </a:r>
            <a:r>
              <a:rPr sz="1200" spc="-15" dirty="0">
                <a:latin typeface="Times New Roman"/>
                <a:cs typeface="Times New Roman"/>
              </a:rPr>
              <a:t>fluid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streams.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1310"/>
              </a:lnSpc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correction factor </a:t>
            </a:r>
            <a:r>
              <a:rPr sz="1200" b="1" i="1" spc="-5" dirty="0">
                <a:latin typeface="Times New Roman"/>
                <a:cs typeface="Times New Roman"/>
              </a:rPr>
              <a:t>F </a:t>
            </a:r>
            <a:r>
              <a:rPr sz="1200" spc="-10" dirty="0">
                <a:latin typeface="Times New Roman"/>
                <a:cs typeface="Times New Roman"/>
              </a:rPr>
              <a:t>for common </a:t>
            </a:r>
            <a:r>
              <a:rPr sz="1200" i="1" dirty="0">
                <a:latin typeface="Times New Roman"/>
                <a:cs typeface="Times New Roman"/>
              </a:rPr>
              <a:t>cross-flow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i="1" spc="-5" dirty="0">
                <a:latin typeface="Times New Roman"/>
                <a:cs typeface="Times New Roman"/>
              </a:rPr>
              <a:t>shell-and-tube </a:t>
            </a:r>
            <a:r>
              <a:rPr sz="1200" spc="-10" dirty="0">
                <a:latin typeface="Times New Roman"/>
                <a:cs typeface="Times New Roman"/>
              </a:rPr>
              <a:t>heat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exchanger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1415"/>
              </a:lnSpc>
            </a:pPr>
            <a:r>
              <a:rPr sz="1200" spc="-5" dirty="0">
                <a:latin typeface="Times New Roman"/>
                <a:cs typeface="Times New Roman"/>
              </a:rPr>
              <a:t>configurations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given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Fig.(7.14) </a:t>
            </a:r>
            <a:r>
              <a:rPr sz="1200" spc="-10" dirty="0">
                <a:latin typeface="Times New Roman"/>
                <a:cs typeface="Times New Roman"/>
              </a:rPr>
              <a:t>versus </a:t>
            </a:r>
            <a:r>
              <a:rPr sz="1200" spc="-5" dirty="0">
                <a:latin typeface="Times New Roman"/>
                <a:cs typeface="Times New Roman"/>
              </a:rPr>
              <a:t>two temperature ratios </a:t>
            </a:r>
            <a:r>
              <a:rPr sz="1200" b="1" i="1" spc="-5" dirty="0">
                <a:latin typeface="Times New Roman"/>
                <a:cs typeface="Times New Roman"/>
              </a:rPr>
              <a:t>P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R </a:t>
            </a:r>
            <a:r>
              <a:rPr sz="1200" spc="-10" dirty="0">
                <a:latin typeface="Times New Roman"/>
                <a:cs typeface="Times New Roman"/>
              </a:rPr>
              <a:t>defined</a:t>
            </a:r>
            <a:r>
              <a:rPr sz="1200" spc="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411795" y="9415906"/>
            <a:ext cx="405765" cy="0"/>
          </a:xfrm>
          <a:custGeom>
            <a:avLst/>
            <a:gdLst/>
            <a:ahLst/>
            <a:cxnLst/>
            <a:rect l="l" t="t" r="r" b="b"/>
            <a:pathLst>
              <a:path w="405764">
                <a:moveTo>
                  <a:pt x="0" y="0"/>
                </a:moveTo>
                <a:lnTo>
                  <a:pt x="405384" y="0"/>
                </a:lnTo>
              </a:path>
            </a:pathLst>
          </a:custGeom>
          <a:ln w="69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086611" y="9170685"/>
            <a:ext cx="744220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1950" i="1" spc="22" baseline="-36324" dirty="0">
                <a:latin typeface="Times New Roman"/>
                <a:cs typeface="Times New Roman"/>
              </a:rPr>
              <a:t>P </a:t>
            </a:r>
            <a:r>
              <a:rPr sz="1950" spc="22" baseline="-36324" dirty="0">
                <a:latin typeface="Symbol"/>
                <a:cs typeface="Symbol"/>
              </a:rPr>
              <a:t></a:t>
            </a:r>
            <a:r>
              <a:rPr sz="1950" spc="22" baseline="-36324" dirty="0">
                <a:latin typeface="Times New Roman"/>
                <a:cs typeface="Times New Roman"/>
              </a:rPr>
              <a:t> </a:t>
            </a:r>
            <a:r>
              <a:rPr sz="1300" i="1" spc="40" dirty="0">
                <a:latin typeface="Times New Roman"/>
                <a:cs typeface="Times New Roman"/>
              </a:rPr>
              <a:t>t</a:t>
            </a:r>
            <a:r>
              <a:rPr sz="1125" spc="60" baseline="-25925" dirty="0">
                <a:latin typeface="Times New Roman"/>
                <a:cs typeface="Times New Roman"/>
              </a:rPr>
              <a:t>2 </a:t>
            </a:r>
            <a:r>
              <a:rPr sz="1300" spc="15" dirty="0">
                <a:latin typeface="Symbol"/>
                <a:cs typeface="Symbol"/>
              </a:rPr>
              <a:t></a:t>
            </a:r>
            <a:r>
              <a:rPr sz="1300" spc="-100" dirty="0">
                <a:latin typeface="Times New Roman"/>
                <a:cs typeface="Times New Roman"/>
              </a:rPr>
              <a:t> </a:t>
            </a:r>
            <a:r>
              <a:rPr sz="1300" i="1" spc="-10" dirty="0">
                <a:latin typeface="Times New Roman"/>
                <a:cs typeface="Times New Roman"/>
              </a:rPr>
              <a:t>t</a:t>
            </a:r>
            <a:r>
              <a:rPr sz="1125" spc="-15" baseline="-25925" dirty="0">
                <a:latin typeface="Times New Roman"/>
                <a:cs typeface="Times New Roman"/>
              </a:rPr>
              <a:t>1</a:t>
            </a:r>
            <a:endParaRPr sz="1125" baseline="-25925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284476" y="9277365"/>
            <a:ext cx="848994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1300" spc="15" dirty="0">
                <a:latin typeface="MT Extra"/>
                <a:cs typeface="MT Extra"/>
              </a:rPr>
              <a:t></a:t>
            </a:r>
            <a:r>
              <a:rPr sz="1300" spc="15" dirty="0">
                <a:latin typeface="Times New Roman"/>
                <a:cs typeface="Times New Roman"/>
              </a:rPr>
              <a:t>(7.23.</a:t>
            </a:r>
            <a:r>
              <a:rPr sz="1300" i="1" spc="15" dirty="0">
                <a:latin typeface="Times New Roman"/>
                <a:cs typeface="Times New Roman"/>
              </a:rPr>
              <a:t>a</a:t>
            </a:r>
            <a:r>
              <a:rPr sz="1300" spc="15" dirty="0">
                <a:latin typeface="Times New Roman"/>
                <a:cs typeface="Times New Roman"/>
              </a:rPr>
              <a:t>)</a:t>
            </a:r>
            <a:r>
              <a:rPr sz="1300" spc="-155" dirty="0">
                <a:latin typeface="Times New Roman"/>
                <a:cs typeface="Times New Roman"/>
              </a:rPr>
              <a:t> </a:t>
            </a:r>
            <a:r>
              <a:rPr sz="1800" spc="-7" baseline="-6944" dirty="0">
                <a:latin typeface="Times New Roman"/>
                <a:cs typeface="Times New Roman"/>
              </a:rPr>
              <a:t>,</a:t>
            </a:r>
            <a:endParaRPr sz="1800" baseline="-6944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367532" y="9312147"/>
            <a:ext cx="280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-30" dirty="0">
                <a:latin typeface="Times New Roman"/>
                <a:cs typeface="Times New Roman"/>
              </a:rPr>
              <a:t>n</a:t>
            </a:r>
            <a:r>
              <a:rPr sz="1200" spc="-5" dirty="0">
                <a:latin typeface="Times New Roman"/>
                <a:cs typeface="Times New Roman"/>
              </a:rPr>
              <a:t>d,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136326" y="9420097"/>
            <a:ext cx="434340" cy="0"/>
          </a:xfrm>
          <a:custGeom>
            <a:avLst/>
            <a:gdLst/>
            <a:ahLst/>
            <a:cxnLst/>
            <a:rect l="l" t="t" r="r" b="b"/>
            <a:pathLst>
              <a:path w="434339">
                <a:moveTo>
                  <a:pt x="0" y="0"/>
                </a:moveTo>
                <a:lnTo>
                  <a:pt x="433959" y="0"/>
                </a:lnTo>
              </a:path>
            </a:pathLst>
          </a:custGeom>
          <a:ln w="68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41926" y="9420097"/>
            <a:ext cx="855980" cy="0"/>
          </a:xfrm>
          <a:custGeom>
            <a:avLst/>
            <a:gdLst/>
            <a:ahLst/>
            <a:cxnLst/>
            <a:rect l="l" t="t" r="r" b="b"/>
            <a:pathLst>
              <a:path w="855979">
                <a:moveTo>
                  <a:pt x="0" y="0"/>
                </a:moveTo>
                <a:lnTo>
                  <a:pt x="855916" y="0"/>
                </a:lnTo>
              </a:path>
            </a:pathLst>
          </a:custGeom>
          <a:ln w="68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077203" y="9284221"/>
            <a:ext cx="7086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0" dirty="0">
                <a:latin typeface="MT Extra"/>
                <a:cs typeface="MT Extra"/>
              </a:rPr>
              <a:t></a:t>
            </a:r>
            <a:r>
              <a:rPr sz="1300" spc="-10" dirty="0">
                <a:latin typeface="Times New Roman"/>
                <a:cs typeface="Times New Roman"/>
              </a:rPr>
              <a:t>(7.23.</a:t>
            </a:r>
            <a:r>
              <a:rPr sz="1300" i="1" spc="-10" dirty="0">
                <a:latin typeface="Times New Roman"/>
                <a:cs typeface="Times New Roman"/>
              </a:rPr>
              <a:t>b</a:t>
            </a:r>
            <a:r>
              <a:rPr sz="1300" spc="-1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713732" y="9454909"/>
            <a:ext cx="896619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950" spc="-307" baseline="14957" dirty="0">
                <a:latin typeface="Times New Roman"/>
                <a:cs typeface="Times New Roman"/>
              </a:rPr>
              <a:t>(</a:t>
            </a:r>
            <a:r>
              <a:rPr sz="1950" i="1" spc="-307" baseline="14957" dirty="0">
                <a:latin typeface="Times New Roman"/>
                <a:cs typeface="Times New Roman"/>
              </a:rPr>
              <a:t>m</a:t>
            </a:r>
            <a:r>
              <a:rPr sz="1950" spc="-307" baseline="17094" dirty="0">
                <a:latin typeface="MT Extra"/>
                <a:cs typeface="MT Extra"/>
              </a:rPr>
              <a:t></a:t>
            </a:r>
            <a:r>
              <a:rPr sz="1950" spc="-307" baseline="17094" dirty="0">
                <a:latin typeface="Times New Roman"/>
                <a:cs typeface="Times New Roman"/>
              </a:rPr>
              <a:t> </a:t>
            </a:r>
            <a:r>
              <a:rPr sz="1950" i="1" spc="104" baseline="14957" dirty="0">
                <a:latin typeface="Times New Roman"/>
                <a:cs typeface="Times New Roman"/>
              </a:rPr>
              <a:t>C</a:t>
            </a:r>
            <a:r>
              <a:rPr sz="750" i="1" spc="70" dirty="0">
                <a:latin typeface="Times New Roman"/>
                <a:cs typeface="Times New Roman"/>
              </a:rPr>
              <a:t>p </a:t>
            </a:r>
            <a:r>
              <a:rPr sz="1950" spc="22" baseline="14957" dirty="0">
                <a:latin typeface="Times New Roman"/>
                <a:cs typeface="Times New Roman"/>
              </a:rPr>
              <a:t>)</a:t>
            </a:r>
            <a:r>
              <a:rPr sz="750" i="1" spc="15" dirty="0">
                <a:latin typeface="Times New Roman"/>
                <a:cs typeface="Times New Roman"/>
              </a:rPr>
              <a:t>shell</a:t>
            </a:r>
            <a:r>
              <a:rPr sz="750" i="1" spc="-65" dirty="0">
                <a:latin typeface="Times New Roman"/>
                <a:cs typeface="Times New Roman"/>
              </a:rPr>
              <a:t> </a:t>
            </a:r>
            <a:r>
              <a:rPr sz="750" i="1" dirty="0">
                <a:latin typeface="Times New Roman"/>
                <a:cs typeface="Times New Roman"/>
              </a:rPr>
              <a:t>side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63472" y="9408429"/>
            <a:ext cx="3210560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30"/>
              </a:spcBef>
              <a:tabLst>
                <a:tab pos="2806065" algn="l"/>
              </a:tabLst>
            </a:pPr>
            <a:r>
              <a:rPr sz="1300" i="1" spc="-60" dirty="0">
                <a:latin typeface="Times New Roman"/>
                <a:cs typeface="Times New Roman"/>
              </a:rPr>
              <a:t>T</a:t>
            </a:r>
            <a:r>
              <a:rPr sz="1125" spc="-89" baseline="-25925" dirty="0">
                <a:latin typeface="Times New Roman"/>
                <a:cs typeface="Times New Roman"/>
              </a:rPr>
              <a:t>1 </a:t>
            </a:r>
            <a:r>
              <a:rPr sz="1125" spc="60" baseline="-25925" dirty="0">
                <a:latin typeface="Times New Roman"/>
                <a:cs typeface="Times New Roman"/>
              </a:rPr>
              <a:t> </a:t>
            </a:r>
            <a:r>
              <a:rPr sz="1300" spc="15" dirty="0">
                <a:latin typeface="Symbol"/>
                <a:cs typeface="Symbol"/>
              </a:rPr>
              <a:t></a:t>
            </a:r>
            <a:r>
              <a:rPr sz="1300" spc="-90" dirty="0">
                <a:latin typeface="Times New Roman"/>
                <a:cs typeface="Times New Roman"/>
              </a:rPr>
              <a:t> </a:t>
            </a:r>
            <a:r>
              <a:rPr sz="1300" i="1" spc="-10" dirty="0">
                <a:latin typeface="Times New Roman"/>
                <a:cs typeface="Times New Roman"/>
              </a:rPr>
              <a:t>t</a:t>
            </a:r>
            <a:r>
              <a:rPr sz="1125" spc="-15" baseline="-25925" dirty="0">
                <a:latin typeface="Times New Roman"/>
                <a:cs typeface="Times New Roman"/>
              </a:rPr>
              <a:t>1	</a:t>
            </a:r>
            <a:r>
              <a:rPr sz="1300" i="1" spc="35" dirty="0">
                <a:latin typeface="Times New Roman"/>
                <a:cs typeface="Times New Roman"/>
              </a:rPr>
              <a:t>t</a:t>
            </a:r>
            <a:r>
              <a:rPr sz="1125" spc="52" baseline="-25925" dirty="0">
                <a:latin typeface="Times New Roman"/>
                <a:cs typeface="Times New Roman"/>
              </a:rPr>
              <a:t>2 </a:t>
            </a:r>
            <a:r>
              <a:rPr sz="1300" spc="-5" dirty="0">
                <a:latin typeface="Symbol"/>
                <a:cs typeface="Symbol"/>
              </a:rPr>
              <a:t></a:t>
            </a:r>
            <a:r>
              <a:rPr sz="1300" spc="-65" dirty="0">
                <a:latin typeface="Times New Roman"/>
                <a:cs typeface="Times New Roman"/>
              </a:rPr>
              <a:t> </a:t>
            </a:r>
            <a:r>
              <a:rPr sz="1300" i="1" spc="-15" dirty="0">
                <a:latin typeface="Times New Roman"/>
                <a:cs typeface="Times New Roman"/>
              </a:rPr>
              <a:t>t</a:t>
            </a:r>
            <a:r>
              <a:rPr sz="1125" spc="-22" baseline="-25925" dirty="0">
                <a:latin typeface="Times New Roman"/>
                <a:cs typeface="Times New Roman"/>
              </a:rPr>
              <a:t>1</a:t>
            </a:r>
            <a:endParaRPr sz="1125" baseline="-25925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829811" y="9198878"/>
            <a:ext cx="1767839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950" i="1" spc="-7" baseline="-27777" dirty="0">
                <a:latin typeface="Times New Roman"/>
                <a:cs typeface="Times New Roman"/>
              </a:rPr>
              <a:t>R </a:t>
            </a:r>
            <a:r>
              <a:rPr sz="1950" spc="-7" baseline="-27777" dirty="0">
                <a:latin typeface="Symbol"/>
                <a:cs typeface="Symbol"/>
              </a:rPr>
              <a:t></a:t>
            </a:r>
            <a:r>
              <a:rPr sz="1950" spc="-7" baseline="-27777" dirty="0">
                <a:latin typeface="Times New Roman"/>
                <a:cs typeface="Times New Roman"/>
              </a:rPr>
              <a:t> </a:t>
            </a:r>
            <a:r>
              <a:rPr sz="1950" i="1" spc="-97" baseline="6410" dirty="0">
                <a:latin typeface="Times New Roman"/>
                <a:cs typeface="Times New Roman"/>
              </a:rPr>
              <a:t>T</a:t>
            </a:r>
            <a:r>
              <a:rPr sz="1125" spc="-97" baseline="-11111" dirty="0">
                <a:latin typeface="Times New Roman"/>
                <a:cs typeface="Times New Roman"/>
              </a:rPr>
              <a:t>1 </a:t>
            </a:r>
            <a:r>
              <a:rPr sz="1950" spc="-7" baseline="6410" dirty="0">
                <a:latin typeface="Symbol"/>
                <a:cs typeface="Symbol"/>
              </a:rPr>
              <a:t></a:t>
            </a:r>
            <a:r>
              <a:rPr sz="1950" spc="-7" baseline="6410" dirty="0">
                <a:latin typeface="Times New Roman"/>
                <a:cs typeface="Times New Roman"/>
              </a:rPr>
              <a:t> </a:t>
            </a:r>
            <a:r>
              <a:rPr sz="1950" i="1" spc="-22" baseline="6410" dirty="0">
                <a:latin typeface="Times New Roman"/>
                <a:cs typeface="Times New Roman"/>
              </a:rPr>
              <a:t>T</a:t>
            </a:r>
            <a:r>
              <a:rPr sz="1125" spc="-22" baseline="-11111" dirty="0">
                <a:latin typeface="Times New Roman"/>
                <a:cs typeface="Times New Roman"/>
              </a:rPr>
              <a:t>2 </a:t>
            </a:r>
            <a:r>
              <a:rPr sz="1950" spc="-7" baseline="-27777" dirty="0">
                <a:latin typeface="Symbol"/>
                <a:cs typeface="Symbol"/>
              </a:rPr>
              <a:t></a:t>
            </a:r>
            <a:r>
              <a:rPr sz="1950" spc="-7" baseline="-27777" dirty="0">
                <a:latin typeface="Times New Roman"/>
                <a:cs typeface="Times New Roman"/>
              </a:rPr>
              <a:t> </a:t>
            </a:r>
            <a:r>
              <a:rPr sz="1950" spc="-307" baseline="14957" dirty="0">
                <a:latin typeface="Times New Roman"/>
                <a:cs typeface="Times New Roman"/>
              </a:rPr>
              <a:t>(</a:t>
            </a:r>
            <a:r>
              <a:rPr sz="1950" i="1" spc="-307" baseline="14957" dirty="0">
                <a:latin typeface="Times New Roman"/>
                <a:cs typeface="Times New Roman"/>
              </a:rPr>
              <a:t>m</a:t>
            </a:r>
            <a:r>
              <a:rPr sz="1950" spc="-307" baseline="17094" dirty="0">
                <a:latin typeface="MT Extra"/>
                <a:cs typeface="MT Extra"/>
              </a:rPr>
              <a:t></a:t>
            </a:r>
            <a:r>
              <a:rPr sz="1950" spc="-307" baseline="17094" dirty="0">
                <a:latin typeface="Times New Roman"/>
                <a:cs typeface="Times New Roman"/>
              </a:rPr>
              <a:t> </a:t>
            </a:r>
            <a:r>
              <a:rPr sz="1950" i="1" spc="104" baseline="14957" dirty="0">
                <a:latin typeface="Times New Roman"/>
                <a:cs typeface="Times New Roman"/>
              </a:rPr>
              <a:t>C</a:t>
            </a:r>
            <a:r>
              <a:rPr sz="750" i="1" spc="70" dirty="0">
                <a:latin typeface="Times New Roman"/>
                <a:cs typeface="Times New Roman"/>
              </a:rPr>
              <a:t>p </a:t>
            </a:r>
            <a:r>
              <a:rPr sz="1950" spc="22" baseline="14957" dirty="0">
                <a:latin typeface="Times New Roman"/>
                <a:cs typeface="Times New Roman"/>
              </a:rPr>
              <a:t>)</a:t>
            </a:r>
            <a:r>
              <a:rPr sz="750" i="1" spc="15" dirty="0">
                <a:latin typeface="Times New Roman"/>
                <a:cs typeface="Times New Roman"/>
              </a:rPr>
              <a:t>tube</a:t>
            </a:r>
            <a:r>
              <a:rPr sz="750" i="1" spc="-90" dirty="0">
                <a:latin typeface="Times New Roman"/>
                <a:cs typeface="Times New Roman"/>
              </a:rPr>
              <a:t> </a:t>
            </a:r>
            <a:r>
              <a:rPr sz="750" i="1" dirty="0">
                <a:latin typeface="Times New Roman"/>
                <a:cs typeface="Times New Roman"/>
              </a:rPr>
              <a:t>side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24331" y="9653523"/>
            <a:ext cx="6311265" cy="38227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1370"/>
              </a:lnSpc>
              <a:spcBef>
                <a:spcPts val="204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spc="-5" dirty="0">
                <a:latin typeface="Times New Roman"/>
                <a:cs typeface="Times New Roman"/>
              </a:rPr>
              <a:t>the subscripts </a:t>
            </a:r>
            <a:r>
              <a:rPr sz="1200" b="1" i="1" spc="-5" dirty="0">
                <a:latin typeface="Times New Roman"/>
                <a:cs typeface="Times New Roman"/>
              </a:rPr>
              <a:t>1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2 </a:t>
            </a:r>
            <a:r>
              <a:rPr sz="1200" spc="-5" dirty="0">
                <a:latin typeface="Times New Roman"/>
                <a:cs typeface="Times New Roman"/>
              </a:rPr>
              <a:t>represent the </a:t>
            </a:r>
            <a:r>
              <a:rPr sz="1200" i="1" spc="-5" dirty="0">
                <a:latin typeface="Times New Roman"/>
                <a:cs typeface="Times New Roman"/>
              </a:rPr>
              <a:t>inlet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i="1" spc="-5" dirty="0">
                <a:latin typeface="Times New Roman"/>
                <a:cs typeface="Times New Roman"/>
              </a:rPr>
              <a:t>outlet, </a:t>
            </a:r>
            <a:r>
              <a:rPr sz="1200" spc="-10" dirty="0">
                <a:latin typeface="Times New Roman"/>
                <a:cs typeface="Times New Roman"/>
              </a:rPr>
              <a:t>respectively. </a:t>
            </a:r>
            <a:r>
              <a:rPr sz="1200" spc="5" dirty="0">
                <a:latin typeface="Times New Roman"/>
                <a:cs typeface="Times New Roman"/>
              </a:rPr>
              <a:t>Note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a shell-and-tube 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exchanger, </a:t>
            </a:r>
            <a:r>
              <a:rPr sz="1200" b="1" i="1" spc="-5" dirty="0">
                <a:latin typeface="Times New Roman"/>
                <a:cs typeface="Times New Roman"/>
              </a:rPr>
              <a:t>T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t </a:t>
            </a:r>
            <a:r>
              <a:rPr sz="1200" spc="-5" dirty="0">
                <a:latin typeface="Times New Roman"/>
                <a:cs typeface="Times New Roman"/>
              </a:rPr>
              <a:t>represent the </a:t>
            </a:r>
            <a:r>
              <a:rPr sz="1200" i="1" spc="-5" dirty="0">
                <a:latin typeface="Times New Roman"/>
                <a:cs typeface="Times New Roman"/>
              </a:rPr>
              <a:t>shell-side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i="1" spc="-5" dirty="0">
                <a:latin typeface="Times New Roman"/>
                <a:cs typeface="Times New Roman"/>
              </a:rPr>
              <a:t>tube-side </a:t>
            </a:r>
            <a:r>
              <a:rPr sz="1200" spc="-5" dirty="0">
                <a:latin typeface="Times New Roman"/>
                <a:cs typeface="Times New Roman"/>
              </a:rPr>
              <a:t>temperatures,</a:t>
            </a:r>
            <a:r>
              <a:rPr sz="1200" spc="20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respectively.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148839" y="744727"/>
            <a:ext cx="4800600" cy="2286000"/>
          </a:xfrm>
          <a:custGeom>
            <a:avLst/>
            <a:gdLst/>
            <a:ahLst/>
            <a:cxnLst/>
            <a:rect l="l" t="t" r="r" b="b"/>
            <a:pathLst>
              <a:path w="4800600" h="2286000">
                <a:moveTo>
                  <a:pt x="0" y="0"/>
                </a:moveTo>
                <a:lnTo>
                  <a:pt x="0" y="2286000"/>
                </a:lnTo>
                <a:lnTo>
                  <a:pt x="4800600" y="2286000"/>
                </a:lnTo>
                <a:lnTo>
                  <a:pt x="4800600" y="0"/>
                </a:lnTo>
                <a:lnTo>
                  <a:pt x="0" y="0"/>
                </a:lnTo>
                <a:close/>
              </a:path>
            </a:pathLst>
          </a:custGeom>
          <a:ln w="15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225039" y="976375"/>
            <a:ext cx="2246376" cy="1987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672584" y="833119"/>
            <a:ext cx="2218943" cy="2151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614671" y="3088639"/>
            <a:ext cx="2231135" cy="34655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605528" y="3079495"/>
            <a:ext cx="2249805" cy="3505200"/>
          </a:xfrm>
          <a:custGeom>
            <a:avLst/>
            <a:gdLst/>
            <a:ahLst/>
            <a:cxnLst/>
            <a:rect l="l" t="t" r="r" b="b"/>
            <a:pathLst>
              <a:path w="2249804" h="3505200">
                <a:moveTo>
                  <a:pt x="0" y="0"/>
                </a:moveTo>
                <a:lnTo>
                  <a:pt x="2249424" y="0"/>
                </a:lnTo>
                <a:lnTo>
                  <a:pt x="2249424" y="3505200"/>
                </a:lnTo>
                <a:lnTo>
                  <a:pt x="0" y="3505200"/>
                </a:lnTo>
                <a:lnTo>
                  <a:pt x="0" y="0"/>
                </a:lnTo>
                <a:close/>
              </a:path>
            </a:pathLst>
          </a:custGeom>
          <a:ln w="15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4806188" y="6590283"/>
            <a:ext cx="1899920" cy="4749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065" marR="5080" algn="ctr">
              <a:lnSpc>
                <a:spcPct val="97000"/>
              </a:lnSpc>
              <a:spcBef>
                <a:spcPts val="140"/>
              </a:spcBef>
            </a:pPr>
            <a:r>
              <a:rPr sz="1000" b="1" i="1" dirty="0">
                <a:latin typeface="Times New Roman"/>
                <a:cs typeface="Times New Roman"/>
              </a:rPr>
              <a:t>Fig.(7.13) The </a:t>
            </a:r>
            <a:r>
              <a:rPr sz="1000" b="1" i="1" spc="-5" dirty="0">
                <a:latin typeface="Times New Roman"/>
                <a:cs typeface="Times New Roman"/>
              </a:rPr>
              <a:t>variation </a:t>
            </a:r>
            <a:r>
              <a:rPr sz="1000" b="1" i="1" spc="-10" dirty="0">
                <a:latin typeface="Times New Roman"/>
                <a:cs typeface="Times New Roman"/>
              </a:rPr>
              <a:t>of </a:t>
            </a:r>
            <a:r>
              <a:rPr sz="1000" b="1" i="1" dirty="0">
                <a:latin typeface="Times New Roman"/>
                <a:cs typeface="Times New Roman"/>
              </a:rPr>
              <a:t>the</a:t>
            </a:r>
            <a:r>
              <a:rPr sz="1000" b="1" i="1" spc="-4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fluid  temperatures </a:t>
            </a:r>
            <a:r>
              <a:rPr sz="1000" b="1" i="1" spc="5" dirty="0">
                <a:latin typeface="Times New Roman"/>
                <a:cs typeface="Times New Roman"/>
              </a:rPr>
              <a:t>in </a:t>
            </a:r>
            <a:r>
              <a:rPr sz="1000" b="1" i="1" dirty="0">
                <a:latin typeface="Times New Roman"/>
                <a:cs typeface="Times New Roman"/>
              </a:rPr>
              <a:t>a </a:t>
            </a:r>
            <a:r>
              <a:rPr sz="1000" b="1" i="1" spc="-5" dirty="0">
                <a:latin typeface="Times New Roman"/>
                <a:cs typeface="Times New Roman"/>
              </a:rPr>
              <a:t>counter-flow  double-pipe heat</a:t>
            </a:r>
            <a:r>
              <a:rPr sz="1000" b="1" i="1" spc="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exchanger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157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4331" y="375411"/>
            <a:ext cx="629285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004435" algn="l"/>
              </a:tabLst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2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Seven	Heat</a:t>
            </a:r>
            <a:r>
              <a:rPr sz="1400" b="1" i="1" spc="-6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Exchangers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37031" y="744727"/>
            <a:ext cx="6301105" cy="914400"/>
          </a:xfrm>
          <a:prstGeom prst="rect">
            <a:avLst/>
          </a:prstGeom>
          <a:solidFill>
            <a:srgbClr val="FCFAFF"/>
          </a:solidFill>
        </p:spPr>
        <p:txBody>
          <a:bodyPr vert="horz" wrap="square" lIns="0" tIns="0" rIns="0" bIns="0" rtlCol="0">
            <a:spAutoFit/>
          </a:bodyPr>
          <a:lstStyle/>
          <a:p>
            <a:pPr marR="3175" algn="just">
              <a:lnSpc>
                <a:spcPts val="1295"/>
              </a:lnSpc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value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P</a:t>
            </a:r>
            <a:r>
              <a:rPr sz="1200" b="1" i="1" spc="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ranges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from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0</a:t>
            </a:r>
            <a:r>
              <a:rPr sz="1200" b="1" i="1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to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1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value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R</a:t>
            </a:r>
            <a:r>
              <a:rPr sz="1200" spc="-10" dirty="0">
                <a:latin typeface="Times New Roman"/>
                <a:cs typeface="Times New Roman"/>
              </a:rPr>
              <a:t>,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on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other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hand,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ranges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from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0</a:t>
            </a:r>
            <a:r>
              <a:rPr sz="1200" b="1" i="1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to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b="1" i="1" spc="-15" dirty="0">
                <a:latin typeface="Times New Roman"/>
                <a:cs typeface="Times New Roman"/>
              </a:rPr>
              <a:t>∞</a:t>
            </a:r>
            <a:r>
              <a:rPr sz="1200" spc="-15" dirty="0">
                <a:latin typeface="Times New Roman"/>
                <a:cs typeface="Times New Roman"/>
              </a:rPr>
              <a:t>,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with</a:t>
            </a:r>
            <a:endParaRPr sz="1200">
              <a:latin typeface="Times New Roman"/>
              <a:cs typeface="Times New Roman"/>
            </a:endParaRPr>
          </a:p>
          <a:p>
            <a:pPr algn="just">
              <a:lnSpc>
                <a:spcPct val="96100"/>
              </a:lnSpc>
              <a:spcBef>
                <a:spcPts val="3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R = 0 </a:t>
            </a:r>
            <a:r>
              <a:rPr sz="1200" spc="-5" dirty="0">
                <a:latin typeface="Times New Roman"/>
                <a:cs typeface="Times New Roman"/>
              </a:rPr>
              <a:t>corresponding to the phase-change (condensation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boiling)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shell-side and </a:t>
            </a:r>
            <a:r>
              <a:rPr sz="1200" b="1" i="1" spc="-5" dirty="0">
                <a:latin typeface="Times New Roman"/>
                <a:cs typeface="Times New Roman"/>
              </a:rPr>
              <a:t>R → ∞ </a:t>
            </a:r>
            <a:r>
              <a:rPr sz="1200" spc="-5" dirty="0">
                <a:latin typeface="Times New Roman"/>
                <a:cs typeface="Times New Roman"/>
              </a:rPr>
              <a:t>to  phase-change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tube side.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correction </a:t>
            </a:r>
            <a:r>
              <a:rPr sz="1200" dirty="0">
                <a:latin typeface="Times New Roman"/>
                <a:cs typeface="Times New Roman"/>
              </a:rPr>
              <a:t>factor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F = 1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both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these </a:t>
            </a:r>
            <a:r>
              <a:rPr sz="1200" spc="-10" dirty="0">
                <a:latin typeface="Times New Roman"/>
                <a:cs typeface="Times New Roman"/>
              </a:rPr>
              <a:t>limiting </a:t>
            </a:r>
            <a:r>
              <a:rPr sz="1200" dirty="0">
                <a:latin typeface="Times New Roman"/>
                <a:cs typeface="Times New Roman"/>
              </a:rPr>
              <a:t>cases.  </a:t>
            </a:r>
            <a:r>
              <a:rPr sz="1200" spc="-5" dirty="0">
                <a:latin typeface="Times New Roman"/>
                <a:cs typeface="Times New Roman"/>
              </a:rPr>
              <a:t>Therefore, the correction </a:t>
            </a:r>
            <a:r>
              <a:rPr sz="1200" dirty="0">
                <a:latin typeface="Times New Roman"/>
                <a:cs typeface="Times New Roman"/>
              </a:rPr>
              <a:t>factor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i="1" spc="-5" dirty="0">
                <a:latin typeface="Times New Roman"/>
                <a:cs typeface="Times New Roman"/>
              </a:rPr>
              <a:t>condenser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i="1" spc="-5" dirty="0">
                <a:latin typeface="Times New Roman"/>
                <a:cs typeface="Times New Roman"/>
              </a:rPr>
              <a:t>boiler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F = 1</a:t>
            </a:r>
            <a:r>
              <a:rPr sz="1200" spc="-5" dirty="0">
                <a:latin typeface="Times New Roman"/>
                <a:cs typeface="Times New Roman"/>
              </a:rPr>
              <a:t>, regardless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configuration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exchanger.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91511" y="1701800"/>
            <a:ext cx="4721351" cy="8342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82367" y="1692655"/>
            <a:ext cx="4739640" cy="8361045"/>
          </a:xfrm>
          <a:custGeom>
            <a:avLst/>
            <a:gdLst/>
            <a:ahLst/>
            <a:cxnLst/>
            <a:rect l="l" t="t" r="r" b="b"/>
            <a:pathLst>
              <a:path w="4739640" h="8361045">
                <a:moveTo>
                  <a:pt x="0" y="0"/>
                </a:moveTo>
                <a:lnTo>
                  <a:pt x="4739639" y="0"/>
                </a:lnTo>
                <a:lnTo>
                  <a:pt x="4739639" y="8360664"/>
                </a:lnTo>
                <a:lnTo>
                  <a:pt x="0" y="8360664"/>
                </a:lnTo>
                <a:lnTo>
                  <a:pt x="0" y="0"/>
                </a:lnTo>
                <a:close/>
              </a:path>
            </a:pathLst>
          </a:custGeom>
          <a:ln w="15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36523" y="9178035"/>
            <a:ext cx="1489710" cy="621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175"/>
              </a:lnSpc>
              <a:spcBef>
                <a:spcPts val="105"/>
              </a:spcBef>
            </a:pPr>
            <a:r>
              <a:rPr sz="1000" b="1" i="1" dirty="0">
                <a:latin typeface="Times New Roman"/>
                <a:cs typeface="Times New Roman"/>
              </a:rPr>
              <a:t>Fig.(7.14) Correction</a:t>
            </a:r>
            <a:r>
              <a:rPr sz="1000" b="1" i="1" spc="-90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factor</a:t>
            </a:r>
            <a:endParaRPr sz="1000">
              <a:latin typeface="Times New Roman"/>
              <a:cs typeface="Times New Roman"/>
            </a:endParaRPr>
          </a:p>
          <a:p>
            <a:pPr marL="250190" marR="139065" indent="-106680">
              <a:lnSpc>
                <a:spcPts val="1150"/>
              </a:lnSpc>
              <a:spcBef>
                <a:spcPts val="55"/>
              </a:spcBef>
            </a:pPr>
            <a:r>
              <a:rPr sz="1000" b="1" i="1" spc="-5" dirty="0">
                <a:latin typeface="Times New Roman"/>
                <a:cs typeface="Times New Roman"/>
              </a:rPr>
              <a:t>(F) </a:t>
            </a:r>
            <a:r>
              <a:rPr sz="1000" b="1" i="1" dirty="0">
                <a:latin typeface="Times New Roman"/>
                <a:cs typeface="Times New Roman"/>
              </a:rPr>
              <a:t>charts for</a:t>
            </a:r>
            <a:r>
              <a:rPr sz="1000" b="1" i="1" spc="-5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common  shell-and-tube</a:t>
            </a:r>
            <a:r>
              <a:rPr sz="1000" b="1" i="1" spc="-1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and</a:t>
            </a:r>
            <a:endParaRPr sz="1000">
              <a:latin typeface="Times New Roman"/>
              <a:cs typeface="Times New Roman"/>
            </a:endParaRPr>
          </a:p>
          <a:p>
            <a:pPr marL="30480">
              <a:lnSpc>
                <a:spcPts val="1150"/>
              </a:lnSpc>
            </a:pPr>
            <a:r>
              <a:rPr sz="1000" b="1" i="1" dirty="0">
                <a:latin typeface="Times New Roman"/>
                <a:cs typeface="Times New Roman"/>
              </a:rPr>
              <a:t>cross-flow </a:t>
            </a:r>
            <a:r>
              <a:rPr sz="1000" b="1" i="1" spc="-5" dirty="0">
                <a:latin typeface="Times New Roman"/>
                <a:cs typeface="Times New Roman"/>
              </a:rPr>
              <a:t>heat</a:t>
            </a:r>
            <a:r>
              <a:rPr sz="1000" b="1" i="1" spc="-4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exchangers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158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4331" y="375411"/>
            <a:ext cx="109601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Seven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16305" y="375411"/>
            <a:ext cx="130111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spc="-6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Exchangers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415788" y="3258820"/>
            <a:ext cx="1124585" cy="3289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16205" marR="5080" indent="-104139">
              <a:lnSpc>
                <a:spcPts val="1180"/>
              </a:lnSpc>
              <a:spcBef>
                <a:spcPts val="160"/>
              </a:spcBef>
            </a:pPr>
            <a:r>
              <a:rPr sz="1000" b="1" i="1" dirty="0">
                <a:latin typeface="Times New Roman"/>
                <a:cs typeface="Times New Roman"/>
              </a:rPr>
              <a:t>Fig.(7.15)</a:t>
            </a:r>
            <a:r>
              <a:rPr sz="1000" b="1" i="1" spc="-6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Schematic  </a:t>
            </a:r>
            <a:r>
              <a:rPr sz="1000" b="1" i="1" dirty="0">
                <a:latin typeface="Times New Roman"/>
                <a:cs typeface="Times New Roman"/>
              </a:rPr>
              <a:t>for Example-</a:t>
            </a:r>
            <a:r>
              <a:rPr sz="1000" b="1" i="1" spc="-3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7.3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135879" y="1089152"/>
            <a:ext cx="1850135" cy="21488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3127" y="723900"/>
            <a:ext cx="4474464" cy="93294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069079" y="3878071"/>
            <a:ext cx="396240" cy="16192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 marL="30480">
              <a:lnSpc>
                <a:spcPts val="1055"/>
              </a:lnSpc>
            </a:pPr>
            <a:r>
              <a:rPr sz="950" b="1" spc="-5" dirty="0">
                <a:latin typeface="Arial Narrow"/>
                <a:cs typeface="Arial Narrow"/>
              </a:rPr>
              <a:t>(7.15).</a:t>
            </a:r>
            <a:endParaRPr sz="95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159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322832" y="820927"/>
            <a:ext cx="323215" cy="19240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 marL="39370">
              <a:lnSpc>
                <a:spcPts val="1310"/>
              </a:lnSpc>
            </a:pPr>
            <a:r>
              <a:rPr sz="1150" b="1" i="1" dirty="0">
                <a:solidFill>
                  <a:srgbClr val="F85487"/>
                </a:solidFill>
                <a:latin typeface="Arial"/>
                <a:cs typeface="Arial"/>
              </a:rPr>
              <a:t>7.3-</a:t>
            </a:r>
            <a:endParaRPr sz="11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65048" y="2479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5048" y="2479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24331" y="375411"/>
            <a:ext cx="109601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Seven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16305" y="375411"/>
            <a:ext cx="130111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spc="-6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Exchangers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549900" y="2688843"/>
            <a:ext cx="1124585" cy="3289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18745" marR="5080" indent="-106680">
              <a:lnSpc>
                <a:spcPts val="1180"/>
              </a:lnSpc>
              <a:spcBef>
                <a:spcPts val="160"/>
              </a:spcBef>
            </a:pPr>
            <a:r>
              <a:rPr sz="1000" b="1" i="1" dirty="0">
                <a:latin typeface="Times New Roman"/>
                <a:cs typeface="Times New Roman"/>
              </a:rPr>
              <a:t>Fig.(7.16)</a:t>
            </a:r>
            <a:r>
              <a:rPr sz="1000" b="1" i="1" spc="-6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Schematic  </a:t>
            </a:r>
            <a:r>
              <a:rPr sz="1000" b="1" i="1" dirty="0">
                <a:latin typeface="Times New Roman"/>
                <a:cs typeface="Times New Roman"/>
              </a:rPr>
              <a:t>for Example-</a:t>
            </a:r>
            <a:r>
              <a:rPr sz="1000" b="1" i="1" spc="-3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7.4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138928" y="1336039"/>
            <a:ext cx="1917192" cy="13411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30936" y="784859"/>
            <a:ext cx="4486656" cy="90119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313688" y="860552"/>
            <a:ext cx="326390" cy="19240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 marL="39370">
              <a:lnSpc>
                <a:spcPts val="1310"/>
              </a:lnSpc>
            </a:pPr>
            <a:r>
              <a:rPr sz="1150" b="1" i="1" dirty="0">
                <a:solidFill>
                  <a:srgbClr val="F85487"/>
                </a:solidFill>
                <a:latin typeface="Arial"/>
                <a:cs typeface="Arial"/>
              </a:rPr>
              <a:t>7.4-</a:t>
            </a:r>
            <a:endParaRPr sz="11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76928" y="3847591"/>
            <a:ext cx="396240" cy="16192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 marL="30480">
              <a:lnSpc>
                <a:spcPts val="1110"/>
              </a:lnSpc>
            </a:pPr>
            <a:r>
              <a:rPr sz="1000" b="1" spc="-5" dirty="0">
                <a:latin typeface="Arial Narrow"/>
                <a:cs typeface="Arial Narrow"/>
              </a:rPr>
              <a:t>(7.16).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637031" y="10217911"/>
            <a:ext cx="6288405" cy="195580"/>
          </a:xfrm>
          <a:custGeom>
            <a:avLst/>
            <a:gdLst/>
            <a:ahLst/>
            <a:cxnLst/>
            <a:rect l="l" t="t" r="r" b="b"/>
            <a:pathLst>
              <a:path w="6288405" h="195579">
                <a:moveTo>
                  <a:pt x="0" y="195072"/>
                </a:moveTo>
                <a:lnTo>
                  <a:pt x="6288024" y="195072"/>
                </a:lnTo>
                <a:lnTo>
                  <a:pt x="6288024" y="0"/>
                </a:lnTo>
                <a:lnTo>
                  <a:pt x="0" y="0"/>
                </a:lnTo>
                <a:lnTo>
                  <a:pt x="0" y="1950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5048" y="2479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5048" y="2479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24331" y="375411"/>
            <a:ext cx="109601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Seven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16305" y="375411"/>
            <a:ext cx="130111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spc="-6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Exchangers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62728" y="985519"/>
            <a:ext cx="2170176" cy="20452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0936" y="739140"/>
            <a:ext cx="4422648" cy="89700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298447" y="836167"/>
            <a:ext cx="323215" cy="19240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 marL="39370">
              <a:lnSpc>
                <a:spcPts val="1310"/>
              </a:lnSpc>
            </a:pPr>
            <a:r>
              <a:rPr sz="1150" b="1" i="1" dirty="0">
                <a:solidFill>
                  <a:srgbClr val="F85487"/>
                </a:solidFill>
                <a:latin typeface="Arial"/>
                <a:cs typeface="Arial"/>
              </a:rPr>
              <a:t>7.5-</a:t>
            </a:r>
            <a:endParaRPr sz="1150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161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2654807" y="1421383"/>
            <a:ext cx="719455" cy="18034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5"/>
              </a:lnSpc>
            </a:pPr>
            <a:r>
              <a:rPr sz="1100" b="1" spc="-5" dirty="0">
                <a:latin typeface="Arial Narrow"/>
                <a:cs typeface="Arial Narrow"/>
              </a:rPr>
              <a:t>Figure</a:t>
            </a:r>
            <a:r>
              <a:rPr sz="1100" b="1" spc="-50" dirty="0">
                <a:latin typeface="Arial Narrow"/>
                <a:cs typeface="Arial Narrow"/>
              </a:rPr>
              <a:t> </a:t>
            </a:r>
            <a:r>
              <a:rPr sz="1100" b="1" dirty="0">
                <a:latin typeface="Arial Narrow"/>
                <a:cs typeface="Arial Narrow"/>
              </a:rPr>
              <a:t>(</a:t>
            </a:r>
            <a:r>
              <a:rPr sz="1000" b="1" dirty="0">
                <a:latin typeface="Arial Narrow"/>
                <a:cs typeface="Arial Narrow"/>
              </a:rPr>
              <a:t>7.17).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49040" y="8020304"/>
            <a:ext cx="826135" cy="18034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5"/>
              </a:lnSpc>
            </a:pPr>
            <a:r>
              <a:rPr sz="1100" b="1" spc="-5" dirty="0">
                <a:latin typeface="Arial Narrow"/>
                <a:cs typeface="Arial Narrow"/>
              </a:rPr>
              <a:t>Figure</a:t>
            </a:r>
            <a:r>
              <a:rPr sz="1100" b="1" spc="-35" dirty="0">
                <a:latin typeface="Arial Narrow"/>
                <a:cs typeface="Arial Narrow"/>
              </a:rPr>
              <a:t> </a:t>
            </a:r>
            <a:r>
              <a:rPr sz="1100" b="1" spc="-5" dirty="0">
                <a:latin typeface="Arial Narrow"/>
                <a:cs typeface="Arial Narrow"/>
              </a:rPr>
              <a:t>(7.14.c).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58459" y="3078988"/>
            <a:ext cx="1124585" cy="3289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18745" marR="5080" indent="-106680">
              <a:lnSpc>
                <a:spcPts val="1180"/>
              </a:lnSpc>
              <a:spcBef>
                <a:spcPts val="160"/>
              </a:spcBef>
            </a:pPr>
            <a:r>
              <a:rPr sz="1000" b="1" i="1" dirty="0">
                <a:latin typeface="Times New Roman"/>
                <a:cs typeface="Times New Roman"/>
              </a:rPr>
              <a:t>Fig.(7.17)</a:t>
            </a:r>
            <a:r>
              <a:rPr sz="1000" b="1" i="1" spc="-6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Schematic  </a:t>
            </a:r>
            <a:r>
              <a:rPr sz="1000" b="1" i="1" dirty="0">
                <a:latin typeface="Times New Roman"/>
                <a:cs typeface="Times New Roman"/>
              </a:rPr>
              <a:t>for Example-</a:t>
            </a:r>
            <a:r>
              <a:rPr sz="1000" b="1" i="1" spc="-3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7.5</a:t>
            </a:r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65048" y="2479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5048" y="2479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24331" y="375411"/>
            <a:ext cx="109601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Seven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16305" y="375411"/>
            <a:ext cx="130111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spc="-6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Exchangers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30936" y="704850"/>
            <a:ext cx="4486656" cy="9354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749040" y="7782559"/>
            <a:ext cx="850900" cy="18034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5"/>
              </a:lnSpc>
            </a:pPr>
            <a:r>
              <a:rPr sz="1100" b="1" spc="-5" dirty="0">
                <a:latin typeface="Arial Narrow"/>
                <a:cs typeface="Arial Narrow"/>
              </a:rPr>
              <a:t>Figure</a:t>
            </a:r>
            <a:r>
              <a:rPr sz="1100" b="1" spc="-35" dirty="0">
                <a:latin typeface="Arial Narrow"/>
                <a:cs typeface="Arial Narrow"/>
              </a:rPr>
              <a:t> </a:t>
            </a:r>
            <a:r>
              <a:rPr sz="1100" b="1" spc="-5" dirty="0">
                <a:latin typeface="Arial Narrow"/>
                <a:cs typeface="Arial Narrow"/>
              </a:rPr>
              <a:t>(7.14.b).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07591" y="784351"/>
            <a:ext cx="302260" cy="19558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 marL="39370">
              <a:lnSpc>
                <a:spcPts val="1310"/>
              </a:lnSpc>
            </a:pPr>
            <a:r>
              <a:rPr sz="1150" b="1" i="1" spc="5" dirty="0">
                <a:solidFill>
                  <a:srgbClr val="F85487"/>
                </a:solidFill>
                <a:latin typeface="Arial"/>
                <a:cs typeface="Arial"/>
              </a:rPr>
              <a:t>7</a:t>
            </a:r>
            <a:r>
              <a:rPr sz="1150" b="1" i="1" spc="-10" dirty="0">
                <a:solidFill>
                  <a:srgbClr val="F85487"/>
                </a:solidFill>
                <a:latin typeface="Arial"/>
                <a:cs typeface="Arial"/>
              </a:rPr>
              <a:t>.</a:t>
            </a:r>
            <a:r>
              <a:rPr sz="1150" b="1" i="1" spc="5" dirty="0">
                <a:solidFill>
                  <a:srgbClr val="F85487"/>
                </a:solidFill>
                <a:latin typeface="Arial"/>
                <a:cs typeface="Arial"/>
              </a:rPr>
              <a:t>6</a:t>
            </a:r>
            <a:r>
              <a:rPr sz="1150" b="1" i="1" dirty="0">
                <a:solidFill>
                  <a:srgbClr val="F85487"/>
                </a:solidFill>
                <a:latin typeface="Arial"/>
                <a:cs typeface="Arial"/>
              </a:rPr>
              <a:t>-</a:t>
            </a:r>
            <a:endParaRPr sz="11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76855" y="1552447"/>
            <a:ext cx="744220" cy="19240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5"/>
              </a:lnSpc>
            </a:pPr>
            <a:r>
              <a:rPr sz="1100" b="1" spc="-5" dirty="0">
                <a:latin typeface="Arial Narrow"/>
                <a:cs typeface="Arial Narrow"/>
              </a:rPr>
              <a:t>Figure</a:t>
            </a:r>
            <a:r>
              <a:rPr sz="1100" b="1" spc="-50" dirty="0">
                <a:latin typeface="Arial Narrow"/>
                <a:cs typeface="Arial Narrow"/>
              </a:rPr>
              <a:t> </a:t>
            </a:r>
            <a:r>
              <a:rPr sz="1100" b="1" dirty="0">
                <a:latin typeface="Arial Narrow"/>
                <a:cs typeface="Arial Narrow"/>
              </a:rPr>
              <a:t>(7.18).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135879" y="985519"/>
            <a:ext cx="1944624" cy="13411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571235" y="2338324"/>
            <a:ext cx="1124585" cy="32575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18745" marR="5080" indent="-106680">
              <a:lnSpc>
                <a:spcPts val="1150"/>
              </a:lnSpc>
              <a:spcBef>
                <a:spcPts val="185"/>
              </a:spcBef>
            </a:pPr>
            <a:r>
              <a:rPr sz="1000" b="1" i="1" dirty="0">
                <a:latin typeface="Times New Roman"/>
                <a:cs typeface="Times New Roman"/>
              </a:rPr>
              <a:t>Fig.(7.18)</a:t>
            </a:r>
            <a:r>
              <a:rPr sz="1000" b="1" i="1" spc="-6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Schematic  </a:t>
            </a:r>
            <a:r>
              <a:rPr sz="1000" b="1" i="1" dirty="0">
                <a:latin typeface="Times New Roman"/>
                <a:cs typeface="Times New Roman"/>
              </a:rPr>
              <a:t>for Example-</a:t>
            </a:r>
            <a:r>
              <a:rPr sz="1000" b="1" i="1" spc="-3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7.6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162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65048" y="2479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5048" y="2479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24331" y="375411"/>
            <a:ext cx="109601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Seven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16305" y="375411"/>
            <a:ext cx="130111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spc="-6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Exchangers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832859" y="3237483"/>
            <a:ext cx="3130550" cy="38227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8100" marR="30480">
              <a:lnSpc>
                <a:spcPts val="1370"/>
              </a:lnSpc>
              <a:spcBef>
                <a:spcPts val="200"/>
              </a:spcBef>
              <a:tabLst>
                <a:tab pos="1558925" algn="l"/>
              </a:tabLst>
            </a:pPr>
            <a:r>
              <a:rPr sz="1200" spc="-5" dirty="0">
                <a:latin typeface="Times New Roman"/>
                <a:cs typeface="Times New Roman"/>
              </a:rPr>
              <a:t>Determine the </a:t>
            </a:r>
            <a:r>
              <a:rPr sz="1200" dirty="0">
                <a:latin typeface="Times New Roman"/>
                <a:cs typeface="Times New Roman"/>
              </a:rPr>
              <a:t>overall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coefficient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10" dirty="0">
                <a:latin typeface="Times New Roman"/>
                <a:cs typeface="Times New Roman"/>
              </a:rPr>
              <a:t>this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heat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exchanger.	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2020 W/m</a:t>
            </a:r>
            <a:r>
              <a:rPr sz="1200" b="1" i="1" spc="-7" baseline="38194" dirty="0">
                <a:solidFill>
                  <a:srgbClr val="F50795"/>
                </a:solidFill>
                <a:latin typeface="Times New Roman"/>
                <a:cs typeface="Times New Roman"/>
              </a:rPr>
              <a:t>2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·</a:t>
            </a:r>
            <a:r>
              <a:rPr sz="1200" b="1" i="1" spc="2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C°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32859" y="3761740"/>
            <a:ext cx="3127375" cy="12598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7.5- </a:t>
            </a:r>
            <a:r>
              <a:rPr sz="1200" spc="-5" dirty="0">
                <a:latin typeface="Times New Roman"/>
                <a:cs typeface="Times New Roman"/>
              </a:rPr>
              <a:t>Water </a:t>
            </a:r>
            <a:r>
              <a:rPr sz="1200" spc="-20" dirty="0">
                <a:latin typeface="Times New Roman"/>
                <a:cs typeface="Times New Roman"/>
              </a:rPr>
              <a:t>at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spc="-10" dirty="0">
                <a:latin typeface="Times New Roman"/>
                <a:cs typeface="Times New Roman"/>
              </a:rPr>
              <a:t>average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140F°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5" dirty="0">
                <a:latin typeface="Times New Roman"/>
                <a:cs typeface="Times New Roman"/>
              </a:rPr>
              <a:t>an </a:t>
            </a:r>
            <a:r>
              <a:rPr sz="1200" spc="-5" dirty="0">
                <a:latin typeface="Times New Roman"/>
                <a:cs typeface="Times New Roman"/>
              </a:rPr>
              <a:t>average </a:t>
            </a:r>
            <a:r>
              <a:rPr sz="1200" dirty="0">
                <a:latin typeface="Times New Roman"/>
                <a:cs typeface="Times New Roman"/>
              </a:rPr>
              <a:t>velocity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8 </a:t>
            </a:r>
            <a:r>
              <a:rPr sz="1200" b="1" i="1" dirty="0">
                <a:latin typeface="Times New Roman"/>
                <a:cs typeface="Times New Roman"/>
              </a:rPr>
              <a:t>ft/s </a:t>
            </a:r>
            <a:r>
              <a:rPr sz="1200" spc="-5" dirty="0">
                <a:latin typeface="Times New Roman"/>
                <a:cs typeface="Times New Roman"/>
              </a:rPr>
              <a:t>flows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a  thin-walled </a:t>
            </a:r>
            <a:r>
              <a:rPr sz="1200" b="1" i="1" spc="-5" dirty="0">
                <a:latin typeface="Times New Roman"/>
                <a:cs typeface="Times New Roman"/>
              </a:rPr>
              <a:t>0.75in</a:t>
            </a:r>
            <a:r>
              <a:rPr sz="1200" spc="-5" dirty="0">
                <a:latin typeface="Times New Roman"/>
                <a:cs typeface="Times New Roman"/>
              </a:rPr>
              <a:t>-diameter tube.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15" dirty="0">
                <a:latin typeface="Times New Roman"/>
                <a:cs typeface="Times New Roman"/>
              </a:rPr>
              <a:t>is  </a:t>
            </a:r>
            <a:r>
              <a:rPr sz="1200" spc="-10" dirty="0">
                <a:latin typeface="Times New Roman"/>
                <a:cs typeface="Times New Roman"/>
              </a:rPr>
              <a:t>cooled </a:t>
            </a:r>
            <a:r>
              <a:rPr sz="1200" spc="-5" dirty="0">
                <a:latin typeface="Times New Roman"/>
                <a:cs typeface="Times New Roman"/>
              </a:rPr>
              <a:t>by </a:t>
            </a:r>
            <a:r>
              <a:rPr sz="1200" spc="-15" dirty="0">
                <a:latin typeface="Times New Roman"/>
                <a:cs typeface="Times New Roman"/>
              </a:rPr>
              <a:t>air </a:t>
            </a:r>
            <a:r>
              <a:rPr sz="1200" spc="-5" dirty="0">
                <a:latin typeface="Times New Roman"/>
                <a:cs typeface="Times New Roman"/>
              </a:rPr>
              <a:t>that flows </a:t>
            </a:r>
            <a:r>
              <a:rPr sz="1200" dirty="0">
                <a:latin typeface="Times New Roman"/>
                <a:cs typeface="Times New Roman"/>
              </a:rPr>
              <a:t>across </a:t>
            </a:r>
            <a:r>
              <a:rPr sz="1200" spc="-5" dirty="0">
                <a:latin typeface="Times New Roman"/>
                <a:cs typeface="Times New Roman"/>
              </a:rPr>
              <a:t>the tube with a  velocity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b="1" i="1" spc="-10" dirty="0">
                <a:latin typeface="Times New Roman"/>
                <a:cs typeface="Times New Roman"/>
              </a:rPr>
              <a:t>V</a:t>
            </a:r>
            <a:r>
              <a:rPr sz="1200" b="1" i="1" spc="-15" baseline="-10416" dirty="0">
                <a:latin typeface="Times New Roman"/>
                <a:cs typeface="Times New Roman"/>
              </a:rPr>
              <a:t>∞ </a:t>
            </a:r>
            <a:r>
              <a:rPr sz="1200" b="1" i="1" spc="-5" dirty="0">
                <a:latin typeface="Times New Roman"/>
                <a:cs typeface="Times New Roman"/>
              </a:rPr>
              <a:t>= 12 ft/sec </a:t>
            </a:r>
            <a:r>
              <a:rPr sz="1200" spc="-5" dirty="0">
                <a:latin typeface="Times New Roman"/>
                <a:cs typeface="Times New Roman"/>
              </a:rPr>
              <a:t>at an </a:t>
            </a:r>
            <a:r>
              <a:rPr sz="1200" dirty="0">
                <a:latin typeface="Times New Roman"/>
                <a:cs typeface="Times New Roman"/>
              </a:rPr>
              <a:t>average 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80F°</a:t>
            </a:r>
            <a:r>
              <a:rPr sz="1200" spc="-5" dirty="0">
                <a:latin typeface="Times New Roman"/>
                <a:cs typeface="Times New Roman"/>
              </a:rPr>
              <a:t>. Determine the </a:t>
            </a:r>
            <a:r>
              <a:rPr sz="1200" dirty="0">
                <a:latin typeface="Times New Roman"/>
                <a:cs typeface="Times New Roman"/>
              </a:rPr>
              <a:t>overall </a:t>
            </a:r>
            <a:r>
              <a:rPr sz="1200" spc="-5" dirty="0">
                <a:latin typeface="Times New Roman"/>
                <a:cs typeface="Times New Roman"/>
              </a:rPr>
              <a:t>heat  transfer coefficient. 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8.22</a:t>
            </a:r>
            <a:r>
              <a:rPr sz="1200" b="1" i="1" spc="9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Btu/h·ft</a:t>
            </a:r>
            <a:r>
              <a:rPr sz="1200" b="1" i="1" spc="-7" baseline="38194" dirty="0">
                <a:solidFill>
                  <a:srgbClr val="F50795"/>
                </a:solidFill>
                <a:latin typeface="Times New Roman"/>
                <a:cs typeface="Times New Roman"/>
              </a:rPr>
              <a:t>2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·F°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32859" y="5163820"/>
            <a:ext cx="3129280" cy="19640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7.6- </a:t>
            </a:r>
            <a:r>
              <a:rPr sz="1200" spc="-5" dirty="0">
                <a:latin typeface="Times New Roman"/>
                <a:cs typeface="Times New Roman"/>
              </a:rPr>
              <a:t>Steam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condenser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steam power  </a:t>
            </a:r>
            <a:r>
              <a:rPr sz="1200" spc="-10" dirty="0">
                <a:latin typeface="Times New Roman"/>
                <a:cs typeface="Times New Roman"/>
              </a:rPr>
              <a:t>plant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condensed at a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50C° 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h</a:t>
            </a:r>
            <a:r>
              <a:rPr sz="1200" b="1" i="1" spc="-7" baseline="-10416" dirty="0">
                <a:latin typeface="Times New Roman"/>
                <a:cs typeface="Times New Roman"/>
              </a:rPr>
              <a:t>fg </a:t>
            </a:r>
            <a:r>
              <a:rPr sz="1200" b="1" i="1" spc="-5" dirty="0">
                <a:latin typeface="Times New Roman"/>
                <a:cs typeface="Times New Roman"/>
              </a:rPr>
              <a:t>= 2305 kJ/kg</a:t>
            </a:r>
            <a:r>
              <a:rPr sz="1200" spc="-5" dirty="0">
                <a:latin typeface="Times New Roman"/>
                <a:cs typeface="Times New Roman"/>
              </a:rPr>
              <a:t>) </a:t>
            </a:r>
            <a:r>
              <a:rPr sz="1200" spc="-10" dirty="0">
                <a:latin typeface="Times New Roman"/>
                <a:cs typeface="Times New Roman"/>
              </a:rPr>
              <a:t>with cooling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C</a:t>
            </a:r>
            <a:r>
              <a:rPr sz="1200" b="1" i="1" spc="-7" baseline="-10416" dirty="0">
                <a:latin typeface="Times New Roman"/>
                <a:cs typeface="Times New Roman"/>
              </a:rPr>
              <a:t>p </a:t>
            </a:r>
            <a:r>
              <a:rPr sz="1200" b="1" i="1" spc="-5" dirty="0">
                <a:latin typeface="Times New Roman"/>
                <a:cs typeface="Times New Roman"/>
              </a:rPr>
              <a:t>= 4180  J/kg ·C°</a:t>
            </a:r>
            <a:r>
              <a:rPr sz="1200" spc="-5" dirty="0">
                <a:latin typeface="Times New Roman"/>
                <a:cs typeface="Times New Roman"/>
              </a:rPr>
              <a:t>) from a nearby lake, which </a:t>
            </a:r>
            <a:r>
              <a:rPr sz="1200" dirty="0">
                <a:latin typeface="Times New Roman"/>
                <a:cs typeface="Times New Roman"/>
              </a:rPr>
              <a:t>enters </a:t>
            </a:r>
            <a:r>
              <a:rPr sz="1200" spc="-5" dirty="0">
                <a:latin typeface="Times New Roman"/>
                <a:cs typeface="Times New Roman"/>
              </a:rPr>
              <a:t>the  tubes </a:t>
            </a:r>
            <a:r>
              <a:rPr sz="1200" spc="5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condenser at </a:t>
            </a:r>
            <a:r>
              <a:rPr sz="1200" b="1" i="1" spc="-5" dirty="0">
                <a:latin typeface="Times New Roman"/>
                <a:cs typeface="Times New Roman"/>
              </a:rPr>
              <a:t>18C°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leaves </a:t>
            </a:r>
            <a:r>
              <a:rPr sz="1200" spc="-5" dirty="0">
                <a:latin typeface="Times New Roman"/>
                <a:cs typeface="Times New Roman"/>
              </a:rPr>
              <a:t>at  </a:t>
            </a:r>
            <a:r>
              <a:rPr sz="1200" b="1" i="1" spc="-5" dirty="0">
                <a:latin typeface="Times New Roman"/>
                <a:cs typeface="Times New Roman"/>
              </a:rPr>
              <a:t>27C°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surface area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tubes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b="1" i="1" spc="5" dirty="0">
                <a:latin typeface="Times New Roman"/>
                <a:cs typeface="Times New Roman"/>
              </a:rPr>
              <a:t>58m</a:t>
            </a:r>
            <a:r>
              <a:rPr sz="1200" b="1" i="1" spc="7" baseline="38194" dirty="0">
                <a:latin typeface="Times New Roman"/>
                <a:cs typeface="Times New Roman"/>
              </a:rPr>
              <a:t>2</a:t>
            </a:r>
            <a:r>
              <a:rPr sz="1200" spc="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spc="-5" dirty="0">
                <a:latin typeface="Times New Roman"/>
                <a:cs typeface="Times New Roman"/>
              </a:rPr>
              <a:t>the overall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coefficient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2400</a:t>
            </a:r>
            <a:r>
              <a:rPr sz="1200" b="1" i="1" spc="20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endParaRPr sz="1200" baseline="38194">
              <a:latin typeface="Times New Roman"/>
              <a:cs typeface="Times New Roman"/>
            </a:endParaRPr>
          </a:p>
          <a:p>
            <a:pPr marL="38100" marR="34290" algn="just">
              <a:lnSpc>
                <a:spcPct val="95800"/>
              </a:lnSpc>
              <a:spcBef>
                <a:spcPts val="10"/>
              </a:spcBef>
              <a:buSzPct val="91666"/>
              <a:buChar char="·"/>
              <a:tabLst>
                <a:tab pos="78105" algn="l"/>
              </a:tabLst>
            </a:pPr>
            <a:r>
              <a:rPr sz="1200" b="1" i="1" spc="-10" dirty="0">
                <a:latin typeface="Times New Roman"/>
                <a:cs typeface="Times New Roman"/>
              </a:rPr>
              <a:t>C°</a:t>
            </a:r>
            <a:r>
              <a:rPr sz="1200" spc="-10" dirty="0">
                <a:latin typeface="Times New Roman"/>
                <a:cs typeface="Times New Roman"/>
              </a:rPr>
              <a:t>. </a:t>
            </a:r>
            <a:r>
              <a:rPr sz="1200" spc="-5" dirty="0">
                <a:latin typeface="Times New Roman"/>
                <a:cs typeface="Times New Roman"/>
              </a:rPr>
              <a:t>Determine the </a:t>
            </a:r>
            <a:r>
              <a:rPr sz="1200" spc="-10" dirty="0">
                <a:latin typeface="Times New Roman"/>
                <a:cs typeface="Times New Roman"/>
              </a:rPr>
              <a:t>mass </a:t>
            </a:r>
            <a:r>
              <a:rPr sz="1200" spc="-5" dirty="0">
                <a:latin typeface="Times New Roman"/>
                <a:cs typeface="Times New Roman"/>
              </a:rPr>
              <a:t>flow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5" dirty="0">
                <a:latin typeface="Times New Roman"/>
                <a:cs typeface="Times New Roman"/>
              </a:rPr>
              <a:t>the cooling 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10" dirty="0">
                <a:latin typeface="Times New Roman"/>
                <a:cs typeface="Times New Roman"/>
              </a:rPr>
              <a:t>needed </a:t>
            </a:r>
            <a:r>
              <a:rPr sz="1200" spc="-5" dirty="0">
                <a:latin typeface="Times New Roman"/>
                <a:cs typeface="Times New Roman"/>
              </a:rPr>
              <a:t>and 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dirty="0">
                <a:latin typeface="Times New Roman"/>
                <a:cs typeface="Times New Roman"/>
              </a:rPr>
              <a:t>condensation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dirty="0">
                <a:latin typeface="Times New Roman"/>
                <a:cs typeface="Times New Roman"/>
              </a:rPr>
              <a:t>steam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condenser.</a:t>
            </a:r>
            <a:endParaRPr sz="1200">
              <a:latin typeface="Times New Roman"/>
              <a:cs typeface="Times New Roman"/>
            </a:endParaRPr>
          </a:p>
          <a:p>
            <a:pPr marL="1296670" algn="just">
              <a:lnSpc>
                <a:spcPts val="1390"/>
              </a:lnSpc>
            </a:pPr>
            <a:r>
              <a:rPr sz="1200" b="1" i="1" u="heavy" spc="-5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 101 kg/s,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1.65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kg/s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832859" y="8699500"/>
            <a:ext cx="3129280" cy="126619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38100" marR="30480" algn="just">
              <a:lnSpc>
                <a:spcPct val="96400"/>
              </a:lnSpc>
              <a:spcBef>
                <a:spcPts val="15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7.7- </a:t>
            </a:r>
            <a:r>
              <a:rPr sz="1200" spc="-5" dirty="0">
                <a:latin typeface="Times New Roman"/>
                <a:cs typeface="Times New Roman"/>
              </a:rPr>
              <a:t>A double-pipe parallel-flow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exchanger 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water (</a:t>
            </a:r>
            <a:r>
              <a:rPr sz="1200" b="1" i="1" spc="-5" dirty="0">
                <a:latin typeface="Times New Roman"/>
                <a:cs typeface="Times New Roman"/>
              </a:rPr>
              <a:t>C</a:t>
            </a:r>
            <a:r>
              <a:rPr sz="1200" b="1" i="1" spc="-7" baseline="-10416" dirty="0">
                <a:latin typeface="Times New Roman"/>
                <a:cs typeface="Times New Roman"/>
              </a:rPr>
              <a:t>p </a:t>
            </a:r>
            <a:r>
              <a:rPr sz="1200" b="1" i="1" spc="-5" dirty="0">
                <a:latin typeface="Times New Roman"/>
                <a:cs typeface="Times New Roman"/>
              </a:rPr>
              <a:t>= 4180 J/kg ·C°</a:t>
            </a:r>
            <a:r>
              <a:rPr sz="1200" spc="-5" dirty="0">
                <a:latin typeface="Times New Roman"/>
                <a:cs typeface="Times New Roman"/>
              </a:rPr>
              <a:t>)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b="1" i="1" spc="-5" dirty="0">
                <a:latin typeface="Times New Roman"/>
                <a:cs typeface="Times New Roman"/>
              </a:rPr>
              <a:t>25C° 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b="1" i="1" spc="-5" dirty="0">
                <a:latin typeface="Times New Roman"/>
                <a:cs typeface="Times New Roman"/>
              </a:rPr>
              <a:t>60C° </a:t>
            </a:r>
            <a:r>
              <a:rPr sz="1200" spc="-5" dirty="0">
                <a:latin typeface="Times New Roman"/>
                <a:cs typeface="Times New Roman"/>
              </a:rPr>
              <a:t>at a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b="1" i="1" spc="-5" dirty="0">
                <a:latin typeface="Times New Roman"/>
                <a:cs typeface="Times New Roman"/>
              </a:rPr>
              <a:t>0.2kg/s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heating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 </a:t>
            </a:r>
            <a:r>
              <a:rPr sz="1200" spc="-5" dirty="0">
                <a:latin typeface="Times New Roman"/>
                <a:cs typeface="Times New Roman"/>
              </a:rPr>
              <a:t>accomplished by </a:t>
            </a:r>
            <a:r>
              <a:rPr sz="1200" dirty="0">
                <a:latin typeface="Times New Roman"/>
                <a:cs typeface="Times New Roman"/>
              </a:rPr>
              <a:t>geothermal water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C</a:t>
            </a:r>
            <a:r>
              <a:rPr sz="1200" b="1" i="1" spc="-7" baseline="-10416" dirty="0">
                <a:latin typeface="Times New Roman"/>
                <a:cs typeface="Times New Roman"/>
              </a:rPr>
              <a:t>p </a:t>
            </a:r>
            <a:r>
              <a:rPr sz="1200" b="1" i="1" spc="-5" dirty="0">
                <a:latin typeface="Times New Roman"/>
                <a:cs typeface="Times New Roman"/>
              </a:rPr>
              <a:t>= 4310  J/kg ·C°</a:t>
            </a:r>
            <a:r>
              <a:rPr sz="1200" spc="-5" dirty="0">
                <a:latin typeface="Times New Roman"/>
                <a:cs typeface="Times New Roman"/>
              </a:rPr>
              <a:t>) </a:t>
            </a:r>
            <a:r>
              <a:rPr sz="1200" spc="-10" dirty="0">
                <a:latin typeface="Times New Roman"/>
                <a:cs typeface="Times New Roman"/>
              </a:rPr>
              <a:t>available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140C° </a:t>
            </a:r>
            <a:r>
              <a:rPr sz="1200" spc="-5" dirty="0">
                <a:latin typeface="Times New Roman"/>
                <a:cs typeface="Times New Roman"/>
              </a:rPr>
              <a:t>at a </a:t>
            </a:r>
            <a:r>
              <a:rPr sz="1200" spc="-15" dirty="0">
                <a:latin typeface="Times New Roman"/>
                <a:cs typeface="Times New Roman"/>
              </a:rPr>
              <a:t>mass flow </a:t>
            </a:r>
            <a:r>
              <a:rPr sz="1200" spc="5" dirty="0">
                <a:latin typeface="Times New Roman"/>
                <a:cs typeface="Times New Roman"/>
              </a:rPr>
              <a:t>rate  of </a:t>
            </a:r>
            <a:r>
              <a:rPr sz="1200" b="1" i="1" spc="-5" dirty="0">
                <a:latin typeface="Times New Roman"/>
                <a:cs typeface="Times New Roman"/>
              </a:rPr>
              <a:t>0.3kg/s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inner </a:t>
            </a:r>
            <a:r>
              <a:rPr sz="1200" spc="-5" dirty="0">
                <a:latin typeface="Times New Roman"/>
                <a:cs typeface="Times New Roman"/>
              </a:rPr>
              <a:t>tube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thin-walled and has  a diameter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0.8cm</a:t>
            </a:r>
            <a:r>
              <a:rPr sz="1200" dirty="0">
                <a:latin typeface="Times New Roman"/>
                <a:cs typeface="Times New Roman"/>
              </a:rPr>
              <a:t>. If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12140" y="3240531"/>
            <a:ext cx="3079750" cy="556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90"/>
              </a:lnSpc>
              <a:spcBef>
                <a:spcPts val="100"/>
              </a:spcBef>
            </a:pPr>
            <a:r>
              <a:rPr sz="1200" b="1" i="1" u="heavy" spc="-5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PROBLEMS</a:t>
            </a: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ts val="1390"/>
              </a:lnSpc>
              <a:spcBef>
                <a:spcPts val="4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7.1-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double-pipe </a:t>
            </a:r>
            <a:r>
              <a:rPr sz="1200" spc="-5" dirty="0">
                <a:latin typeface="Times New Roman"/>
                <a:cs typeface="Times New Roman"/>
              </a:rPr>
              <a:t>heat </a:t>
            </a:r>
            <a:r>
              <a:rPr sz="1200" spc="-10" dirty="0">
                <a:latin typeface="Times New Roman"/>
                <a:cs typeface="Times New Roman"/>
              </a:rPr>
              <a:t>exchanger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constructed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copper (</a:t>
            </a:r>
            <a:r>
              <a:rPr sz="1200" b="1" i="1" dirty="0">
                <a:latin typeface="Times New Roman"/>
                <a:cs typeface="Times New Roman"/>
              </a:rPr>
              <a:t>k </a:t>
            </a:r>
            <a:r>
              <a:rPr sz="1200" b="1" i="1" spc="-5" dirty="0">
                <a:latin typeface="Times New Roman"/>
                <a:cs typeface="Times New Roman"/>
              </a:rPr>
              <a:t>= 380 </a:t>
            </a:r>
            <a:r>
              <a:rPr sz="1200" b="1" i="1" spc="-10" dirty="0">
                <a:latin typeface="Times New Roman"/>
                <a:cs typeface="Times New Roman"/>
              </a:rPr>
              <a:t>W/m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) </a:t>
            </a:r>
            <a:r>
              <a:rPr sz="1200" spc="-15" dirty="0">
                <a:latin typeface="Times New Roman"/>
                <a:cs typeface="Times New Roman"/>
              </a:rPr>
              <a:t>inner </a:t>
            </a:r>
            <a:r>
              <a:rPr sz="1200" spc="-5" dirty="0">
                <a:latin typeface="Times New Roman"/>
                <a:cs typeface="Times New Roman"/>
              </a:rPr>
              <a:t>tube</a:t>
            </a:r>
            <a:r>
              <a:rPr sz="1200" spc="28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74040" y="3761740"/>
            <a:ext cx="31438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660400" algn="l"/>
                <a:tab pos="1345565" algn="l"/>
                <a:tab pos="1717675" algn="l"/>
                <a:tab pos="2244725" algn="l"/>
                <a:tab pos="2611120" algn="l"/>
              </a:tabLst>
            </a:pPr>
            <a:r>
              <a:rPr sz="1200" spc="-5" dirty="0">
                <a:latin typeface="Times New Roman"/>
                <a:cs typeface="Times New Roman"/>
              </a:rPr>
              <a:t>internal	diameter	</a:t>
            </a:r>
            <a:r>
              <a:rPr sz="1200" b="1" i="1" spc="-5" dirty="0">
                <a:latin typeface="Times New Roman"/>
                <a:cs typeface="Times New Roman"/>
              </a:rPr>
              <a:t>D</a:t>
            </a:r>
            <a:r>
              <a:rPr sz="1200" b="1" i="1" spc="-7" baseline="-10416" dirty="0">
                <a:latin typeface="Times New Roman"/>
                <a:cs typeface="Times New Roman"/>
              </a:rPr>
              <a:t>i</a:t>
            </a:r>
            <a:r>
              <a:rPr sz="1200" b="1" i="1" spc="-5" dirty="0">
                <a:latin typeface="Times New Roman"/>
                <a:cs typeface="Times New Roman"/>
              </a:rPr>
              <a:t>=	1.2cm	</a:t>
            </a:r>
            <a:r>
              <a:rPr sz="1200" spc="-15" dirty="0">
                <a:latin typeface="Times New Roman"/>
                <a:cs typeface="Times New Roman"/>
              </a:rPr>
              <a:t>and	</a:t>
            </a:r>
            <a:r>
              <a:rPr sz="1200" dirty="0">
                <a:latin typeface="Times New Roman"/>
                <a:cs typeface="Times New Roman"/>
              </a:rPr>
              <a:t>external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86740" y="3938523"/>
            <a:ext cx="31267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diameter </a:t>
            </a:r>
            <a:r>
              <a:rPr sz="1200" b="1" i="1" spc="-5" dirty="0">
                <a:latin typeface="Times New Roman"/>
                <a:cs typeface="Times New Roman"/>
              </a:rPr>
              <a:t>D</a:t>
            </a:r>
            <a:r>
              <a:rPr sz="1200" b="1" i="1" spc="-7" baseline="-10416" dirty="0">
                <a:latin typeface="Times New Roman"/>
                <a:cs typeface="Times New Roman"/>
              </a:rPr>
              <a:t>o</a:t>
            </a:r>
            <a:r>
              <a:rPr sz="1200" b="1" i="1" spc="-5" dirty="0">
                <a:latin typeface="Times New Roman"/>
                <a:cs typeface="Times New Roman"/>
              </a:rPr>
              <a:t>=1.6cm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tube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229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diameter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86740" y="4112259"/>
            <a:ext cx="3130550" cy="73596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38100" marR="30480" algn="just">
              <a:lnSpc>
                <a:spcPct val="96100"/>
              </a:lnSpc>
              <a:spcBef>
                <a:spcPts val="155"/>
              </a:spcBef>
            </a:pPr>
            <a:r>
              <a:rPr sz="1200" b="1" i="1" dirty="0">
                <a:latin typeface="Times New Roman"/>
                <a:cs typeface="Times New Roman"/>
              </a:rPr>
              <a:t>3.0cm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convection heat transfer coefficient </a:t>
            </a:r>
            <a:r>
              <a:rPr sz="1200" spc="-15" dirty="0">
                <a:latin typeface="Times New Roman"/>
                <a:cs typeface="Times New Roman"/>
              </a:rPr>
              <a:t>is  </a:t>
            </a:r>
            <a:r>
              <a:rPr sz="1200" dirty="0">
                <a:latin typeface="Times New Roman"/>
                <a:cs typeface="Times New Roman"/>
              </a:rPr>
              <a:t>reported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b="1" i="1" spc="-5" dirty="0">
                <a:latin typeface="Times New Roman"/>
                <a:cs typeface="Times New Roman"/>
              </a:rPr>
              <a:t>h</a:t>
            </a:r>
            <a:r>
              <a:rPr sz="1200" b="1" i="1" spc="-7" baseline="-10416" dirty="0">
                <a:latin typeface="Times New Roman"/>
                <a:cs typeface="Times New Roman"/>
              </a:rPr>
              <a:t>i</a:t>
            </a:r>
            <a:r>
              <a:rPr sz="1200" b="1" i="1" spc="-5" dirty="0">
                <a:latin typeface="Times New Roman"/>
                <a:cs typeface="Times New Roman"/>
              </a:rPr>
              <a:t>= 700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inner  </a:t>
            </a:r>
            <a:r>
              <a:rPr sz="1200" spc="-5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tube and </a:t>
            </a:r>
            <a:r>
              <a:rPr sz="1200" b="1" i="1" spc="-5" dirty="0">
                <a:latin typeface="Times New Roman"/>
                <a:cs typeface="Times New Roman"/>
              </a:rPr>
              <a:t>ho = 1400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 </a:t>
            </a:r>
            <a:r>
              <a:rPr sz="1200" spc="5" dirty="0">
                <a:latin typeface="Times New Roman"/>
                <a:cs typeface="Times New Roman"/>
              </a:rPr>
              <a:t>on  </a:t>
            </a:r>
            <a:r>
              <a:rPr sz="1200" spc="-10" dirty="0">
                <a:latin typeface="Times New Roman"/>
                <a:cs typeface="Times New Roman"/>
              </a:rPr>
              <a:t>its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surface. </a:t>
            </a:r>
            <a:r>
              <a:rPr sz="1200" spc="-5" dirty="0">
                <a:latin typeface="Times New Roman"/>
                <a:cs typeface="Times New Roman"/>
              </a:rPr>
              <a:t>For a </a:t>
            </a:r>
            <a:r>
              <a:rPr sz="1200" spc="-10" dirty="0">
                <a:latin typeface="Times New Roman"/>
                <a:cs typeface="Times New Roman"/>
              </a:rPr>
              <a:t>fouling </a:t>
            </a:r>
            <a:r>
              <a:rPr sz="1200" dirty="0">
                <a:latin typeface="Times New Roman"/>
                <a:cs typeface="Times New Roman"/>
              </a:rPr>
              <a:t>factor </a:t>
            </a:r>
            <a:r>
              <a:rPr sz="1200" b="1" i="1" spc="-5" dirty="0">
                <a:latin typeface="Times New Roman"/>
                <a:cs typeface="Times New Roman"/>
              </a:rPr>
              <a:t>R</a:t>
            </a:r>
            <a:r>
              <a:rPr sz="1200" b="1" i="1" spc="-7" baseline="-10416" dirty="0">
                <a:latin typeface="Times New Roman"/>
                <a:cs typeface="Times New Roman"/>
              </a:rPr>
              <a:t>f, i</a:t>
            </a:r>
            <a:r>
              <a:rPr sz="1200" b="1" i="1" spc="-5" dirty="0">
                <a:latin typeface="Times New Roman"/>
                <a:cs typeface="Times New Roman"/>
              </a:rPr>
              <a:t>=</a:t>
            </a:r>
            <a:r>
              <a:rPr sz="1200" b="1" i="1" spc="18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0.0005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814827" y="4831588"/>
            <a:ext cx="3765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i="1" baseline="6944" dirty="0">
                <a:latin typeface="Times New Roman"/>
                <a:cs typeface="Times New Roman"/>
              </a:rPr>
              <a:t>R</a:t>
            </a:r>
            <a:r>
              <a:rPr sz="800" b="1" i="1" dirty="0">
                <a:latin typeface="Times New Roman"/>
                <a:cs typeface="Times New Roman"/>
              </a:rPr>
              <a:t>f,o</a:t>
            </a:r>
            <a:r>
              <a:rPr sz="1800" b="1" i="1" baseline="6944" dirty="0">
                <a:latin typeface="Times New Roman"/>
                <a:cs typeface="Times New Roman"/>
              </a:rPr>
              <a:t>=</a:t>
            </a:r>
            <a:endParaRPr sz="1800" baseline="6944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74040" y="4813300"/>
            <a:ext cx="31400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2680970" algn="l"/>
              </a:tabLst>
            </a:pPr>
            <a:r>
              <a:rPr sz="1200" b="1" i="1" dirty="0">
                <a:latin typeface="Times New Roman"/>
                <a:cs typeface="Times New Roman"/>
              </a:rPr>
              <a:t>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b="1" i="1" dirty="0">
                <a:latin typeface="Times New Roman"/>
                <a:cs typeface="Times New Roman"/>
              </a:rPr>
              <a:t>·C°/W  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   tube</a:t>
            </a:r>
            <a:r>
              <a:rPr sz="1200" spc="22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side </a:t>
            </a:r>
            <a:r>
              <a:rPr sz="1200" spc="229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	</a:t>
            </a:r>
            <a:r>
              <a:rPr sz="1200" b="1" i="1" dirty="0">
                <a:latin typeface="Times New Roman"/>
                <a:cs typeface="Times New Roman"/>
              </a:rPr>
              <a:t>0.0002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86740" y="4990084"/>
            <a:ext cx="3125470" cy="38227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38100" marR="30480">
              <a:lnSpc>
                <a:spcPts val="1370"/>
              </a:lnSpc>
              <a:spcBef>
                <a:spcPts val="204"/>
              </a:spcBef>
            </a:pPr>
            <a:r>
              <a:rPr sz="1200" b="1" i="1" dirty="0">
                <a:latin typeface="Times New Roman"/>
                <a:cs typeface="Times New Roman"/>
              </a:rPr>
              <a:t>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b="1" i="1" dirty="0">
                <a:latin typeface="Times New Roman"/>
                <a:cs typeface="Times New Roman"/>
              </a:rPr>
              <a:t>·C°/W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shell side, determine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</a:t>
            </a:r>
            <a:r>
              <a:rPr sz="1200" spc="-5" dirty="0">
                <a:latin typeface="Times New Roman"/>
                <a:cs typeface="Times New Roman"/>
              </a:rPr>
              <a:t>the  thermal resistance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exchanger per</a:t>
            </a:r>
            <a:r>
              <a:rPr sz="1200" spc="19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unit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12140" y="5340603"/>
            <a:ext cx="30740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9275" algn="l"/>
                <a:tab pos="926465" algn="l"/>
                <a:tab pos="1261745" algn="l"/>
                <a:tab pos="1606550" algn="l"/>
                <a:tab pos="2186305" algn="l"/>
                <a:tab pos="2597785" algn="l"/>
              </a:tabLst>
            </a:pPr>
            <a:r>
              <a:rPr sz="1200" spc="-30" dirty="0">
                <a:latin typeface="Times New Roman"/>
                <a:cs typeface="Times New Roman"/>
              </a:rPr>
              <a:t>l</a:t>
            </a:r>
            <a:r>
              <a:rPr sz="1200" spc="10" dirty="0">
                <a:latin typeface="Times New Roman"/>
                <a:cs typeface="Times New Roman"/>
              </a:rPr>
              <a:t>e</a:t>
            </a:r>
            <a:r>
              <a:rPr sz="1200" spc="-30" dirty="0">
                <a:latin typeface="Times New Roman"/>
                <a:cs typeface="Times New Roman"/>
              </a:rPr>
              <a:t>n</a:t>
            </a:r>
            <a:r>
              <a:rPr sz="1200" spc="-5" dirty="0">
                <a:latin typeface="Times New Roman"/>
                <a:cs typeface="Times New Roman"/>
              </a:rPr>
              <a:t>g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5" dirty="0">
                <a:latin typeface="Times New Roman"/>
                <a:cs typeface="Times New Roman"/>
              </a:rPr>
              <a:t>h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10" dirty="0">
                <a:latin typeface="Times New Roman"/>
                <a:cs typeface="Times New Roman"/>
              </a:rPr>
              <a:t>a</a:t>
            </a:r>
            <a:r>
              <a:rPr sz="1200" spc="-30" dirty="0">
                <a:latin typeface="Times New Roman"/>
                <a:cs typeface="Times New Roman"/>
              </a:rPr>
              <a:t>n</a:t>
            </a:r>
            <a:r>
              <a:rPr sz="1200" spc="-5" dirty="0">
                <a:latin typeface="Times New Roman"/>
                <a:cs typeface="Times New Roman"/>
              </a:rPr>
              <a:t>d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b)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	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30" dirty="0">
                <a:latin typeface="Times New Roman"/>
                <a:cs typeface="Times New Roman"/>
              </a:rPr>
              <a:t>h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spc="-30" dirty="0">
                <a:latin typeface="Times New Roman"/>
                <a:cs typeface="Times New Roman"/>
              </a:rPr>
              <a:t>v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10" dirty="0">
                <a:latin typeface="Times New Roman"/>
                <a:cs typeface="Times New Roman"/>
              </a:rPr>
              <a:t>a</a:t>
            </a:r>
            <a:r>
              <a:rPr sz="1200" spc="-30" dirty="0">
                <a:latin typeface="Times New Roman"/>
                <a:cs typeface="Times New Roman"/>
              </a:rPr>
              <a:t>l</a:t>
            </a:r>
            <a:r>
              <a:rPr sz="1200" spc="-5" dirty="0">
                <a:latin typeface="Times New Roman"/>
                <a:cs typeface="Times New Roman"/>
              </a:rPr>
              <a:t>l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30" dirty="0">
                <a:latin typeface="Times New Roman"/>
                <a:cs typeface="Times New Roman"/>
              </a:rPr>
              <a:t>h</a:t>
            </a:r>
            <a:r>
              <a:rPr sz="1200" spc="10" dirty="0">
                <a:latin typeface="Times New Roman"/>
                <a:cs typeface="Times New Roman"/>
              </a:rPr>
              <a:t>e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-5" dirty="0">
                <a:latin typeface="Times New Roman"/>
                <a:cs typeface="Times New Roman"/>
              </a:rPr>
              <a:t>t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-30" dirty="0">
                <a:latin typeface="Times New Roman"/>
                <a:cs typeface="Times New Roman"/>
              </a:rPr>
              <a:t>n</a:t>
            </a:r>
            <a:r>
              <a:rPr sz="1200" spc="5" dirty="0">
                <a:latin typeface="Times New Roman"/>
                <a:cs typeface="Times New Roman"/>
              </a:rPr>
              <a:t>s</a:t>
            </a:r>
            <a:r>
              <a:rPr sz="1200" spc="-45" dirty="0">
                <a:latin typeface="Times New Roman"/>
                <a:cs typeface="Times New Roman"/>
              </a:rPr>
              <a:t>f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spc="-5" dirty="0">
                <a:latin typeface="Times New Roman"/>
                <a:cs typeface="Times New Roman"/>
              </a:rPr>
              <a:t>r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86740" y="5514340"/>
            <a:ext cx="3124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coefficients </a:t>
            </a:r>
            <a:r>
              <a:rPr sz="1200" b="1" i="1" spc="-5" dirty="0">
                <a:latin typeface="Times New Roman"/>
                <a:cs typeface="Times New Roman"/>
              </a:rPr>
              <a:t>U</a:t>
            </a:r>
            <a:r>
              <a:rPr sz="1200" b="1" i="1" spc="-7" baseline="-10416" dirty="0">
                <a:latin typeface="Times New Roman"/>
                <a:cs typeface="Times New Roman"/>
              </a:rPr>
              <a:t>i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U</a:t>
            </a:r>
            <a:r>
              <a:rPr sz="1200" b="1" i="1" spc="-7" baseline="-10416" dirty="0">
                <a:latin typeface="Times New Roman"/>
                <a:cs typeface="Times New Roman"/>
              </a:rPr>
              <a:t>o </a:t>
            </a:r>
            <a:r>
              <a:rPr sz="1200" spc="-10" dirty="0">
                <a:latin typeface="Times New Roman"/>
                <a:cs typeface="Times New Roman"/>
              </a:rPr>
              <a:t>based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inner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86740" y="5691123"/>
            <a:ext cx="3131185" cy="266192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>
              <a:lnSpc>
                <a:spcPct val="95800"/>
              </a:lnSpc>
              <a:spcBef>
                <a:spcPts val="160"/>
              </a:spcBef>
            </a:pPr>
            <a:r>
              <a:rPr sz="1200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areas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tube, </a:t>
            </a:r>
            <a:r>
              <a:rPr sz="1200" spc="-10" dirty="0">
                <a:latin typeface="Times New Roman"/>
                <a:cs typeface="Times New Roman"/>
              </a:rPr>
              <a:t>respectively.  </a:t>
            </a:r>
            <a:r>
              <a:rPr sz="1200" b="1" i="1" u="heavy" spc="-5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0.0837C°/W, 317W/m</a:t>
            </a:r>
            <a:r>
              <a:rPr sz="1200" b="1" i="1" spc="-7" baseline="38194" dirty="0">
                <a:solidFill>
                  <a:srgbClr val="F50795"/>
                </a:solidFill>
                <a:latin typeface="Times New Roman"/>
                <a:cs typeface="Times New Roman"/>
              </a:rPr>
              <a:t>2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·C°, 238W/m</a:t>
            </a:r>
            <a:r>
              <a:rPr sz="1200" b="1" i="1" spc="-7" baseline="38194" dirty="0">
                <a:solidFill>
                  <a:srgbClr val="F50795"/>
                </a:solidFill>
                <a:latin typeface="Times New Roman"/>
                <a:cs typeface="Times New Roman"/>
              </a:rPr>
              <a:t>2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·C° 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7.2- </a:t>
            </a:r>
            <a:r>
              <a:rPr sz="1200" spc="-5" dirty="0">
                <a:latin typeface="Times New Roman"/>
                <a:cs typeface="Times New Roman"/>
              </a:rPr>
              <a:t>Water </a:t>
            </a:r>
            <a:r>
              <a:rPr sz="1200" spc="-20" dirty="0">
                <a:latin typeface="Times New Roman"/>
                <a:cs typeface="Times New Roman"/>
              </a:rPr>
              <a:t>at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spc="-10" dirty="0">
                <a:latin typeface="Times New Roman"/>
                <a:cs typeface="Times New Roman"/>
              </a:rPr>
              <a:t>average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107C°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5" dirty="0">
                <a:latin typeface="Times New Roman"/>
                <a:cs typeface="Times New Roman"/>
              </a:rPr>
              <a:t>an </a:t>
            </a:r>
            <a:r>
              <a:rPr sz="1200" spc="-5" dirty="0">
                <a:latin typeface="Times New Roman"/>
                <a:cs typeface="Times New Roman"/>
              </a:rPr>
              <a:t>average </a:t>
            </a:r>
            <a:r>
              <a:rPr sz="1200" dirty="0">
                <a:latin typeface="Times New Roman"/>
                <a:cs typeface="Times New Roman"/>
              </a:rPr>
              <a:t>velocity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3.5 </a:t>
            </a:r>
            <a:r>
              <a:rPr sz="1200" b="1" i="1" spc="5" dirty="0">
                <a:latin typeface="Times New Roman"/>
                <a:cs typeface="Times New Roman"/>
              </a:rPr>
              <a:t>m/s </a:t>
            </a:r>
            <a:r>
              <a:rPr sz="1200" spc="-5" dirty="0">
                <a:latin typeface="Times New Roman"/>
                <a:cs typeface="Times New Roman"/>
              </a:rPr>
              <a:t>flows </a:t>
            </a:r>
            <a:r>
              <a:rPr sz="1200" dirty="0">
                <a:latin typeface="Times New Roman"/>
                <a:cs typeface="Times New Roman"/>
              </a:rPr>
              <a:t>through 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5m</a:t>
            </a:r>
            <a:r>
              <a:rPr sz="1200" spc="-5" dirty="0">
                <a:latin typeface="Times New Roman"/>
                <a:cs typeface="Times New Roman"/>
              </a:rPr>
              <a:t>-long stainless </a:t>
            </a:r>
            <a:r>
              <a:rPr sz="1200" dirty="0">
                <a:latin typeface="Times New Roman"/>
                <a:cs typeface="Times New Roman"/>
              </a:rPr>
              <a:t>steel </a:t>
            </a:r>
            <a:r>
              <a:rPr sz="1200" spc="-5" dirty="0">
                <a:latin typeface="Times New Roman"/>
                <a:cs typeface="Times New Roman"/>
              </a:rPr>
              <a:t>tube (</a:t>
            </a:r>
            <a:r>
              <a:rPr sz="1200" b="1" i="1" spc="-5" dirty="0">
                <a:latin typeface="Times New Roman"/>
                <a:cs typeface="Times New Roman"/>
              </a:rPr>
              <a:t>k =14.2 </a:t>
            </a:r>
            <a:r>
              <a:rPr sz="1200" b="1" i="1" spc="-10" dirty="0">
                <a:latin typeface="Times New Roman"/>
                <a:cs typeface="Times New Roman"/>
              </a:rPr>
              <a:t>W/m </a:t>
            </a:r>
            <a:r>
              <a:rPr sz="1200" b="1" i="1" spc="-5" dirty="0">
                <a:latin typeface="Times New Roman"/>
                <a:cs typeface="Times New Roman"/>
              </a:rPr>
              <a:t>· </a:t>
            </a:r>
            <a:r>
              <a:rPr sz="1200" b="1" i="1" spc="-10" dirty="0">
                <a:latin typeface="Times New Roman"/>
                <a:cs typeface="Times New Roman"/>
              </a:rPr>
              <a:t>C°</a:t>
            </a:r>
            <a:r>
              <a:rPr sz="1200" spc="-10" dirty="0">
                <a:latin typeface="Times New Roman"/>
                <a:cs typeface="Times New Roman"/>
              </a:rPr>
              <a:t>) 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boiler.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inner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outer </a:t>
            </a:r>
            <a:r>
              <a:rPr sz="1200" spc="-5" dirty="0">
                <a:latin typeface="Times New Roman"/>
                <a:cs typeface="Times New Roman"/>
              </a:rPr>
              <a:t>diameters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tube are </a:t>
            </a:r>
            <a:r>
              <a:rPr sz="1200" b="1" i="1" spc="-5" dirty="0">
                <a:latin typeface="Times New Roman"/>
                <a:cs typeface="Times New Roman"/>
              </a:rPr>
              <a:t>D</a:t>
            </a:r>
            <a:r>
              <a:rPr sz="1200" b="1" i="1" spc="-7" baseline="-10416" dirty="0">
                <a:latin typeface="Times New Roman"/>
                <a:cs typeface="Times New Roman"/>
              </a:rPr>
              <a:t>i </a:t>
            </a: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b="1" i="1" spc="-10" dirty="0">
                <a:latin typeface="Times New Roman"/>
                <a:cs typeface="Times New Roman"/>
              </a:rPr>
              <a:t>1.0cm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D</a:t>
            </a:r>
            <a:r>
              <a:rPr sz="1200" b="1" i="1" spc="-7" baseline="-10416" dirty="0">
                <a:latin typeface="Times New Roman"/>
                <a:cs typeface="Times New Roman"/>
              </a:rPr>
              <a:t>o </a:t>
            </a:r>
            <a:r>
              <a:rPr sz="1200" b="1" i="1" spc="-5" dirty="0">
                <a:latin typeface="Times New Roman"/>
                <a:cs typeface="Times New Roman"/>
              </a:rPr>
              <a:t>= 1.4cm</a:t>
            </a:r>
            <a:r>
              <a:rPr sz="1200" spc="-5" dirty="0">
                <a:latin typeface="Times New Roman"/>
                <a:cs typeface="Times New Roman"/>
              </a:rPr>
              <a:t>, respectively.  </a:t>
            </a:r>
            <a:r>
              <a:rPr sz="1200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convection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coefficient at the  </a:t>
            </a:r>
            <a:r>
              <a:rPr sz="1200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tube where </a:t>
            </a:r>
            <a:r>
              <a:rPr sz="1200" spc="-10" dirty="0">
                <a:latin typeface="Times New Roman"/>
                <a:cs typeface="Times New Roman"/>
              </a:rPr>
              <a:t>boiling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taking  </a:t>
            </a:r>
            <a:r>
              <a:rPr sz="1200" spc="-10" dirty="0">
                <a:latin typeface="Times New Roman"/>
                <a:cs typeface="Times New Roman"/>
              </a:rPr>
              <a:t>place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b="1" i="1" dirty="0">
                <a:latin typeface="Times New Roman"/>
                <a:cs typeface="Times New Roman"/>
              </a:rPr>
              <a:t>h</a:t>
            </a:r>
            <a:r>
              <a:rPr sz="1200" b="1" i="1" baseline="-10416" dirty="0">
                <a:latin typeface="Times New Roman"/>
                <a:cs typeface="Times New Roman"/>
              </a:rPr>
              <a:t>o</a:t>
            </a:r>
            <a:r>
              <a:rPr sz="1200" b="1" i="1" dirty="0">
                <a:latin typeface="Times New Roman"/>
                <a:cs typeface="Times New Roman"/>
              </a:rPr>
              <a:t>= </a:t>
            </a:r>
            <a:r>
              <a:rPr sz="1200" b="1" i="1" spc="-5" dirty="0">
                <a:latin typeface="Times New Roman"/>
                <a:cs typeface="Times New Roman"/>
              </a:rPr>
              <a:t>8400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overall 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coefficient </a:t>
            </a:r>
            <a:r>
              <a:rPr sz="1200" b="1" i="1" spc="-5" dirty="0">
                <a:latin typeface="Times New Roman"/>
                <a:cs typeface="Times New Roman"/>
              </a:rPr>
              <a:t>U</a:t>
            </a:r>
            <a:r>
              <a:rPr sz="1200" b="1" i="1" spc="-7" baseline="-10416" dirty="0">
                <a:latin typeface="Times New Roman"/>
                <a:cs typeface="Times New Roman"/>
              </a:rPr>
              <a:t>i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this </a:t>
            </a:r>
            <a:r>
              <a:rPr sz="1200" spc="-10" dirty="0">
                <a:latin typeface="Times New Roman"/>
                <a:cs typeface="Times New Roman"/>
              </a:rPr>
              <a:t>boiler based </a:t>
            </a:r>
            <a:r>
              <a:rPr sz="1200" spc="5" dirty="0">
                <a:latin typeface="Times New Roman"/>
                <a:cs typeface="Times New Roman"/>
              </a:rPr>
              <a:t>on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inner </a:t>
            </a:r>
            <a:r>
              <a:rPr sz="1200" spc="-5" dirty="0">
                <a:latin typeface="Times New Roman"/>
                <a:cs typeface="Times New Roman"/>
              </a:rPr>
              <a:t>surface area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tube.</a:t>
            </a:r>
            <a:endParaRPr sz="1200">
              <a:latin typeface="Times New Roman"/>
              <a:cs typeface="Times New Roman"/>
            </a:endParaRPr>
          </a:p>
          <a:p>
            <a:pPr marL="38100" marR="30480" indent="1563370" algn="just">
              <a:lnSpc>
                <a:spcPct val="95000"/>
              </a:lnSpc>
              <a:spcBef>
                <a:spcPts val="45"/>
              </a:spcBef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4055 W/m</a:t>
            </a:r>
            <a:r>
              <a:rPr sz="1200" b="1" i="1" spc="-7" baseline="38194" dirty="0">
                <a:solidFill>
                  <a:srgbClr val="F50795"/>
                </a:solidFill>
                <a:latin typeface="Times New Roman"/>
                <a:cs typeface="Times New Roman"/>
              </a:rPr>
              <a:t>2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·C° 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7.3- </a:t>
            </a:r>
            <a:r>
              <a:rPr sz="1200" spc="-5" dirty="0">
                <a:latin typeface="Times New Roman"/>
                <a:cs typeface="Times New Roman"/>
              </a:rPr>
              <a:t>Repeat </a:t>
            </a:r>
            <a:r>
              <a:rPr sz="1200" b="1" i="1" spc="-5" dirty="0">
                <a:latin typeface="Times New Roman"/>
                <a:cs typeface="Times New Roman"/>
              </a:rPr>
              <a:t>Prob.(7.2)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assuming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fouling </a:t>
            </a:r>
            <a:r>
              <a:rPr sz="1200" dirty="0">
                <a:latin typeface="Times New Roman"/>
                <a:cs typeface="Times New Roman"/>
              </a:rPr>
              <a:t>factor  </a:t>
            </a:r>
            <a:r>
              <a:rPr sz="1200" b="1" i="1" spc="-5" dirty="0">
                <a:latin typeface="Times New Roman"/>
                <a:cs typeface="Times New Roman"/>
              </a:rPr>
              <a:t>R</a:t>
            </a:r>
            <a:r>
              <a:rPr sz="1200" b="1" i="1" spc="-7" baseline="-10416" dirty="0">
                <a:latin typeface="Times New Roman"/>
                <a:cs typeface="Times New Roman"/>
              </a:rPr>
              <a:t>f, i </a:t>
            </a: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b="1" i="1" dirty="0">
                <a:latin typeface="Times New Roman"/>
                <a:cs typeface="Times New Roman"/>
              </a:rPr>
              <a:t>0.0005m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·C°/W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inner </a:t>
            </a:r>
            <a:r>
              <a:rPr sz="1200" spc="-5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86740" y="8318500"/>
            <a:ext cx="26498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144270" algn="l"/>
              </a:tabLst>
            </a:pPr>
            <a:r>
              <a:rPr sz="1200" spc="-5" dirty="0">
                <a:latin typeface="Times New Roman"/>
                <a:cs typeface="Times New Roman"/>
              </a:rPr>
              <a:t>tube.	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1337</a:t>
            </a:r>
            <a:r>
              <a:rPr sz="1200" b="1" i="1" spc="1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W/m</a:t>
            </a:r>
            <a:r>
              <a:rPr sz="1200" b="1" i="1" spc="-7" baseline="38194" dirty="0">
                <a:solidFill>
                  <a:srgbClr val="F50795"/>
                </a:solidFill>
                <a:latin typeface="Times New Roman"/>
                <a:cs typeface="Times New Roman"/>
              </a:rPr>
              <a:t>2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·C°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86740" y="8669019"/>
            <a:ext cx="3126740" cy="126619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38100" marR="30480" algn="just">
              <a:lnSpc>
                <a:spcPct val="96400"/>
              </a:lnSpc>
              <a:spcBef>
                <a:spcPts val="15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7.4-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long </a:t>
            </a:r>
            <a:r>
              <a:rPr sz="1200" spc="-5" dirty="0">
                <a:latin typeface="Times New Roman"/>
                <a:cs typeface="Times New Roman"/>
              </a:rPr>
              <a:t>thin-walled double-pipe heat  exchanger </a:t>
            </a:r>
            <a:r>
              <a:rPr sz="1200" spc="5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tube and shell </a:t>
            </a:r>
            <a:r>
              <a:rPr sz="1200" dirty="0">
                <a:latin typeface="Times New Roman"/>
                <a:cs typeface="Times New Roman"/>
              </a:rPr>
              <a:t>diameters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1.0cm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latin typeface="Times New Roman"/>
                <a:cs typeface="Times New Roman"/>
              </a:rPr>
              <a:t>2.5cm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respectively,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used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condense  refrigerant 134a by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20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20C°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refrigerant  flows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 tube, with a convection heat  transfer coefficient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h</a:t>
            </a:r>
            <a:r>
              <a:rPr sz="1200" b="1" i="1" spc="-7" baseline="-10416" dirty="0">
                <a:latin typeface="Times New Roman"/>
                <a:cs typeface="Times New Roman"/>
              </a:rPr>
              <a:t>i </a:t>
            </a:r>
            <a:r>
              <a:rPr sz="1200" b="1" i="1" spc="-5" dirty="0">
                <a:latin typeface="Times New Roman"/>
                <a:cs typeface="Times New Roman"/>
              </a:rPr>
              <a:t>= 5000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10" dirty="0">
                <a:latin typeface="Times New Roman"/>
                <a:cs typeface="Times New Roman"/>
              </a:rPr>
              <a:t>·C°</a:t>
            </a:r>
            <a:r>
              <a:rPr sz="1200" spc="-10" dirty="0">
                <a:latin typeface="Times New Roman"/>
                <a:cs typeface="Times New Roman"/>
              </a:rPr>
              <a:t>. </a:t>
            </a:r>
            <a:r>
              <a:rPr sz="1200" spc="-5" dirty="0">
                <a:latin typeface="Times New Roman"/>
                <a:cs typeface="Times New Roman"/>
              </a:rPr>
              <a:t>Water  </a:t>
            </a:r>
            <a:r>
              <a:rPr sz="1200" spc="-10" dirty="0">
                <a:latin typeface="Times New Roman"/>
                <a:cs typeface="Times New Roman"/>
              </a:rPr>
              <a:t>flows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 shell at a rate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0.3</a:t>
            </a:r>
            <a:r>
              <a:rPr sz="1200" b="1" i="1" spc="4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kg/s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82751" y="766063"/>
            <a:ext cx="4526280" cy="23926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37031" y="3196589"/>
            <a:ext cx="4617720" cy="0"/>
          </a:xfrm>
          <a:custGeom>
            <a:avLst/>
            <a:gdLst/>
            <a:ahLst/>
            <a:cxnLst/>
            <a:rect l="l" t="t" r="r" b="b"/>
            <a:pathLst>
              <a:path w="4617720">
                <a:moveTo>
                  <a:pt x="0" y="0"/>
                </a:moveTo>
                <a:lnTo>
                  <a:pt x="4617720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44651" y="735330"/>
            <a:ext cx="0" cy="2453640"/>
          </a:xfrm>
          <a:custGeom>
            <a:avLst/>
            <a:gdLst/>
            <a:ahLst/>
            <a:cxnLst/>
            <a:rect l="l" t="t" r="r" b="b"/>
            <a:pathLst>
              <a:path h="2453640">
                <a:moveTo>
                  <a:pt x="0" y="0"/>
                </a:moveTo>
                <a:lnTo>
                  <a:pt x="0" y="245364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37031" y="727709"/>
            <a:ext cx="4617720" cy="0"/>
          </a:xfrm>
          <a:custGeom>
            <a:avLst/>
            <a:gdLst/>
            <a:ahLst/>
            <a:cxnLst/>
            <a:rect l="l" t="t" r="r" b="b"/>
            <a:pathLst>
              <a:path w="4617720">
                <a:moveTo>
                  <a:pt x="0" y="0"/>
                </a:moveTo>
                <a:lnTo>
                  <a:pt x="4617720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247132" y="735583"/>
            <a:ext cx="0" cy="2453640"/>
          </a:xfrm>
          <a:custGeom>
            <a:avLst/>
            <a:gdLst/>
            <a:ahLst/>
            <a:cxnLst/>
            <a:rect l="l" t="t" r="r" b="b"/>
            <a:pathLst>
              <a:path h="2453640">
                <a:moveTo>
                  <a:pt x="0" y="0"/>
                </a:moveTo>
                <a:lnTo>
                  <a:pt x="0" y="245364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67512" y="3166110"/>
            <a:ext cx="4556760" cy="0"/>
          </a:xfrm>
          <a:custGeom>
            <a:avLst/>
            <a:gdLst/>
            <a:ahLst/>
            <a:cxnLst/>
            <a:rect l="l" t="t" r="r" b="b"/>
            <a:pathLst>
              <a:path w="4556760">
                <a:moveTo>
                  <a:pt x="0" y="0"/>
                </a:moveTo>
                <a:lnTo>
                  <a:pt x="4556760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75131" y="765809"/>
            <a:ext cx="0" cy="2392680"/>
          </a:xfrm>
          <a:custGeom>
            <a:avLst/>
            <a:gdLst/>
            <a:ahLst/>
            <a:cxnLst/>
            <a:rect l="l" t="t" r="r" b="b"/>
            <a:pathLst>
              <a:path h="2392680">
                <a:moveTo>
                  <a:pt x="0" y="0"/>
                </a:moveTo>
                <a:lnTo>
                  <a:pt x="0" y="2392679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67512" y="758190"/>
            <a:ext cx="4556760" cy="0"/>
          </a:xfrm>
          <a:custGeom>
            <a:avLst/>
            <a:gdLst/>
            <a:ahLst/>
            <a:cxnLst/>
            <a:rect l="l" t="t" r="r" b="b"/>
            <a:pathLst>
              <a:path w="4556760">
                <a:moveTo>
                  <a:pt x="0" y="0"/>
                </a:moveTo>
                <a:lnTo>
                  <a:pt x="4556760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216652" y="766063"/>
            <a:ext cx="0" cy="2392680"/>
          </a:xfrm>
          <a:custGeom>
            <a:avLst/>
            <a:gdLst/>
            <a:ahLst/>
            <a:cxnLst/>
            <a:rect l="l" t="t" r="r" b="b"/>
            <a:pathLst>
              <a:path h="2392680">
                <a:moveTo>
                  <a:pt x="0" y="0"/>
                </a:moveTo>
                <a:lnTo>
                  <a:pt x="0" y="2392679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422391" y="7121143"/>
            <a:ext cx="1487424" cy="15849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163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4331" y="375411"/>
            <a:ext cx="109601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Seven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16305" y="375411"/>
            <a:ext cx="130111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spc="-6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Exchangers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876547" y="722883"/>
            <a:ext cx="3078480" cy="12598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7.11-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water-to-water </a:t>
            </a:r>
            <a:r>
              <a:rPr sz="1200" spc="-10" dirty="0">
                <a:latin typeface="Times New Roman"/>
                <a:cs typeface="Times New Roman"/>
              </a:rPr>
              <a:t>double-pipe </a:t>
            </a:r>
            <a:r>
              <a:rPr sz="1200" spc="-5" dirty="0">
                <a:latin typeface="Times New Roman"/>
                <a:cs typeface="Times New Roman"/>
              </a:rPr>
              <a:t>heat  exchanger </a:t>
            </a:r>
            <a:r>
              <a:rPr sz="1200" dirty="0">
                <a:latin typeface="Times New Roman"/>
                <a:cs typeface="Times New Roman"/>
              </a:rPr>
              <a:t>whose </a:t>
            </a:r>
            <a:r>
              <a:rPr sz="1200" spc="-5" dirty="0">
                <a:latin typeface="Times New Roman"/>
                <a:cs typeface="Times New Roman"/>
              </a:rPr>
              <a:t>flow arrangement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not </a:t>
            </a:r>
            <a:r>
              <a:rPr sz="1200" spc="-10" dirty="0">
                <a:latin typeface="Times New Roman"/>
                <a:cs typeface="Times New Roman"/>
              </a:rPr>
              <a:t>known.  The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-5" dirty="0">
                <a:latin typeface="Times New Roman"/>
                <a:cs typeface="Times New Roman"/>
              </a:rPr>
              <a:t>measurements </a:t>
            </a:r>
            <a:r>
              <a:rPr sz="1200" spc="-10" dirty="0">
                <a:latin typeface="Times New Roman"/>
                <a:cs typeface="Times New Roman"/>
              </a:rPr>
              <a:t>indicate </a:t>
            </a:r>
            <a:r>
              <a:rPr sz="1200" spc="-5" dirty="0">
                <a:latin typeface="Times New Roman"/>
                <a:cs typeface="Times New Roman"/>
              </a:rPr>
              <a:t>that the  </a:t>
            </a:r>
            <a:r>
              <a:rPr sz="1200" spc="-10" dirty="0">
                <a:latin typeface="Times New Roman"/>
                <a:cs typeface="Times New Roman"/>
              </a:rPr>
              <a:t>cold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5" dirty="0">
                <a:latin typeface="Times New Roman"/>
                <a:cs typeface="Times New Roman"/>
              </a:rPr>
              <a:t>enters at </a:t>
            </a:r>
            <a:r>
              <a:rPr sz="1200" b="1" i="1" spc="-5" dirty="0">
                <a:latin typeface="Times New Roman"/>
                <a:cs typeface="Times New Roman"/>
              </a:rPr>
              <a:t>20C° </a:t>
            </a:r>
            <a:r>
              <a:rPr sz="1200" spc="-5" dirty="0">
                <a:latin typeface="Times New Roman"/>
                <a:cs typeface="Times New Roman"/>
              </a:rPr>
              <a:t>and leaves at </a:t>
            </a:r>
            <a:r>
              <a:rPr sz="1200" b="1" i="1" spc="-5" dirty="0">
                <a:latin typeface="Times New Roman"/>
                <a:cs typeface="Times New Roman"/>
              </a:rPr>
              <a:t>50C°</a:t>
            </a:r>
            <a:r>
              <a:rPr sz="1200" spc="-5" dirty="0">
                <a:latin typeface="Times New Roman"/>
                <a:cs typeface="Times New Roman"/>
              </a:rPr>
              <a:t>,  </a:t>
            </a:r>
            <a:r>
              <a:rPr sz="1200" spc="-10" dirty="0">
                <a:latin typeface="Times New Roman"/>
                <a:cs typeface="Times New Roman"/>
              </a:rPr>
              <a:t>while </a:t>
            </a:r>
            <a:r>
              <a:rPr sz="1200" spc="-5" dirty="0">
                <a:latin typeface="Times New Roman"/>
                <a:cs typeface="Times New Roman"/>
              </a:rPr>
              <a:t>the hot water enters </a:t>
            </a:r>
            <a:r>
              <a:rPr sz="1200" spc="-20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80C°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leaves at  </a:t>
            </a:r>
            <a:r>
              <a:rPr sz="1200" b="1" i="1" spc="-5" dirty="0">
                <a:latin typeface="Times New Roman"/>
                <a:cs typeface="Times New Roman"/>
              </a:rPr>
              <a:t>45C°</a:t>
            </a:r>
            <a:r>
              <a:rPr sz="1200" spc="-5" dirty="0">
                <a:latin typeface="Times New Roman"/>
                <a:cs typeface="Times New Roman"/>
              </a:rPr>
              <a:t>. Do </a:t>
            </a:r>
            <a:r>
              <a:rPr sz="1200" spc="-15" dirty="0">
                <a:latin typeface="Times New Roman"/>
                <a:cs typeface="Times New Roman"/>
              </a:rPr>
              <a:t>you </a:t>
            </a:r>
            <a:r>
              <a:rPr sz="1200" spc="-10" dirty="0">
                <a:latin typeface="Times New Roman"/>
                <a:cs typeface="Times New Roman"/>
              </a:rPr>
              <a:t>think </a:t>
            </a:r>
            <a:r>
              <a:rPr sz="1200" spc="-5" dirty="0">
                <a:latin typeface="Times New Roman"/>
                <a:cs typeface="Times New Roman"/>
              </a:rPr>
              <a:t>this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i="1" dirty="0">
                <a:latin typeface="Times New Roman"/>
                <a:cs typeface="Times New Roman"/>
              </a:rPr>
              <a:t>parallel-flow </a:t>
            </a:r>
            <a:r>
              <a:rPr sz="1200" spc="5" dirty="0">
                <a:latin typeface="Times New Roman"/>
                <a:cs typeface="Times New Roman"/>
              </a:rPr>
              <a:t>or  </a:t>
            </a:r>
            <a:r>
              <a:rPr sz="1200" i="1" dirty="0">
                <a:latin typeface="Times New Roman"/>
                <a:cs typeface="Times New Roman"/>
              </a:rPr>
              <a:t>counter-flow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exchanger?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Explain.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38447" y="2124964"/>
            <a:ext cx="3154045" cy="161036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50800" marR="43180" algn="just">
              <a:lnSpc>
                <a:spcPct val="95800"/>
              </a:lnSpc>
              <a:spcBef>
                <a:spcPts val="160"/>
              </a:spcBef>
              <a:tabLst>
                <a:tab pos="1251585" algn="l"/>
              </a:tabLst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7.12 </a:t>
            </a:r>
            <a:r>
              <a:rPr sz="1200" spc="-10" dirty="0">
                <a:latin typeface="Times New Roman"/>
                <a:cs typeface="Times New Roman"/>
              </a:rPr>
              <a:t>Cold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C</a:t>
            </a:r>
            <a:r>
              <a:rPr sz="1200" b="1" i="1" spc="-7" baseline="-10416" dirty="0">
                <a:latin typeface="Times New Roman"/>
                <a:cs typeface="Times New Roman"/>
              </a:rPr>
              <a:t>p </a:t>
            </a:r>
            <a:r>
              <a:rPr sz="1200" b="1" i="1" spc="-5" dirty="0">
                <a:latin typeface="Times New Roman"/>
                <a:cs typeface="Times New Roman"/>
              </a:rPr>
              <a:t>= 4180 J/kg ·C°</a:t>
            </a:r>
            <a:r>
              <a:rPr sz="1200" spc="-5" dirty="0">
                <a:latin typeface="Times New Roman"/>
                <a:cs typeface="Times New Roman"/>
              </a:rPr>
              <a:t>) </a:t>
            </a:r>
            <a:r>
              <a:rPr sz="1200" spc="-10" dirty="0">
                <a:latin typeface="Times New Roman"/>
                <a:cs typeface="Times New Roman"/>
              </a:rPr>
              <a:t>leading </a:t>
            </a:r>
            <a:r>
              <a:rPr sz="1200" spc="-5" dirty="0">
                <a:latin typeface="Times New Roman"/>
                <a:cs typeface="Times New Roman"/>
              </a:rPr>
              <a:t>to a  shower </a:t>
            </a:r>
            <a:r>
              <a:rPr sz="1200" dirty="0">
                <a:latin typeface="Times New Roman"/>
                <a:cs typeface="Times New Roman"/>
              </a:rPr>
              <a:t>enters </a:t>
            </a:r>
            <a:r>
              <a:rPr sz="1200" spc="-5" dirty="0">
                <a:latin typeface="Times New Roman"/>
                <a:cs typeface="Times New Roman"/>
              </a:rPr>
              <a:t>a thin-walled double-pipe </a:t>
            </a:r>
            <a:r>
              <a:rPr sz="1200" dirty="0">
                <a:latin typeface="Times New Roman"/>
                <a:cs typeface="Times New Roman"/>
              </a:rPr>
              <a:t>counter-  </a:t>
            </a:r>
            <a:r>
              <a:rPr sz="1200" spc="-10" dirty="0">
                <a:latin typeface="Times New Roman"/>
                <a:cs typeface="Times New Roman"/>
              </a:rPr>
              <a:t>flow </a:t>
            </a:r>
            <a:r>
              <a:rPr sz="1200" spc="-5" dirty="0">
                <a:latin typeface="Times New Roman"/>
                <a:cs typeface="Times New Roman"/>
              </a:rPr>
              <a:t>heat </a:t>
            </a:r>
            <a:r>
              <a:rPr sz="1200" spc="-10" dirty="0">
                <a:latin typeface="Times New Roman"/>
                <a:cs typeface="Times New Roman"/>
              </a:rPr>
              <a:t>exchanger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15C° </a:t>
            </a:r>
            <a:r>
              <a:rPr sz="1200" spc="-20" dirty="0">
                <a:latin typeface="Times New Roman"/>
                <a:cs typeface="Times New Roman"/>
              </a:rPr>
              <a:t>at </a:t>
            </a:r>
            <a:r>
              <a:rPr sz="1200" spc="-5" dirty="0">
                <a:latin typeface="Times New Roman"/>
                <a:cs typeface="Times New Roman"/>
              </a:rPr>
              <a:t>a rate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0.25 </a:t>
            </a:r>
            <a:r>
              <a:rPr sz="1200" b="1" i="1" spc="-5" dirty="0">
                <a:latin typeface="Times New Roman"/>
                <a:cs typeface="Times New Roman"/>
              </a:rPr>
              <a:t>kg/s  </a:t>
            </a:r>
            <a:r>
              <a:rPr sz="1200" spc="-15" dirty="0">
                <a:latin typeface="Times New Roman"/>
                <a:cs typeface="Times New Roman"/>
              </a:rPr>
              <a:t>and is </a:t>
            </a:r>
            <a:r>
              <a:rPr sz="1200" spc="-5" dirty="0">
                <a:latin typeface="Times New Roman"/>
                <a:cs typeface="Times New Roman"/>
              </a:rPr>
              <a:t>heated to </a:t>
            </a:r>
            <a:r>
              <a:rPr sz="1200" b="1" i="1" spc="-5" dirty="0">
                <a:latin typeface="Times New Roman"/>
                <a:cs typeface="Times New Roman"/>
              </a:rPr>
              <a:t>45C° </a:t>
            </a:r>
            <a:r>
              <a:rPr sz="1200" spc="-5" dirty="0">
                <a:latin typeface="Times New Roman"/>
                <a:cs typeface="Times New Roman"/>
              </a:rPr>
              <a:t>by hot </a:t>
            </a:r>
            <a:r>
              <a:rPr sz="1200" dirty="0">
                <a:latin typeface="Times New Roman"/>
                <a:cs typeface="Times New Roman"/>
              </a:rPr>
              <a:t>water (</a:t>
            </a:r>
            <a:r>
              <a:rPr sz="1200" b="1" i="1" dirty="0">
                <a:latin typeface="Times New Roman"/>
                <a:cs typeface="Times New Roman"/>
              </a:rPr>
              <a:t>C</a:t>
            </a:r>
            <a:r>
              <a:rPr sz="1200" b="1" i="1" baseline="-10416" dirty="0">
                <a:latin typeface="Times New Roman"/>
                <a:cs typeface="Times New Roman"/>
              </a:rPr>
              <a:t>p</a:t>
            </a:r>
            <a:r>
              <a:rPr sz="1200" b="1" i="1" dirty="0">
                <a:latin typeface="Times New Roman"/>
                <a:cs typeface="Times New Roman"/>
              </a:rPr>
              <a:t>= </a:t>
            </a:r>
            <a:r>
              <a:rPr sz="1200" b="1" i="1" spc="-5" dirty="0">
                <a:latin typeface="Times New Roman"/>
                <a:cs typeface="Times New Roman"/>
              </a:rPr>
              <a:t>4190  J/kg ·C°</a:t>
            </a:r>
            <a:r>
              <a:rPr sz="1200" spc="-5" dirty="0">
                <a:latin typeface="Times New Roman"/>
                <a:cs typeface="Times New Roman"/>
              </a:rPr>
              <a:t>) that enters </a:t>
            </a:r>
            <a:r>
              <a:rPr sz="1200" spc="-20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100C° </a:t>
            </a:r>
            <a:r>
              <a:rPr sz="1200" spc="-5" dirty="0">
                <a:latin typeface="Times New Roman"/>
                <a:cs typeface="Times New Roman"/>
              </a:rPr>
              <a:t>at a rate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3 kg/s</a:t>
            </a:r>
            <a:r>
              <a:rPr sz="1200" spc="-5" dirty="0">
                <a:latin typeface="Times New Roman"/>
                <a:cs typeface="Times New Roman"/>
              </a:rPr>
              <a:t>.  </a:t>
            </a:r>
            <a:r>
              <a:rPr sz="1200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overall </a:t>
            </a:r>
            <a:r>
              <a:rPr sz="1200" spc="-5" dirty="0">
                <a:latin typeface="Times New Roman"/>
                <a:cs typeface="Times New Roman"/>
              </a:rPr>
              <a:t>heat transfer coefficient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1210 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and  the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surface area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the heat  exchanger.	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31.35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kW,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0.382m</a:t>
            </a:r>
            <a:r>
              <a:rPr sz="1200" b="1" i="1" baseline="38194" dirty="0">
                <a:solidFill>
                  <a:srgbClr val="F50795"/>
                </a:solidFill>
                <a:latin typeface="Times New Roman"/>
                <a:cs typeface="Times New Roman"/>
              </a:rPr>
              <a:t>2</a:t>
            </a:r>
            <a:endParaRPr sz="1200" baseline="38194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51147" y="3877564"/>
            <a:ext cx="312610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1405"/>
              </a:lnSpc>
              <a:spcBef>
                <a:spcPts val="10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7.13- </a:t>
            </a:r>
            <a:r>
              <a:rPr sz="1200" spc="-10" dirty="0">
                <a:latin typeface="Times New Roman"/>
                <a:cs typeface="Times New Roman"/>
              </a:rPr>
              <a:t>Glycerin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C</a:t>
            </a:r>
            <a:r>
              <a:rPr sz="1200" b="1" i="1" spc="-7" baseline="-10416" dirty="0">
                <a:latin typeface="Times New Roman"/>
                <a:cs typeface="Times New Roman"/>
              </a:rPr>
              <a:t>p  </a:t>
            </a:r>
            <a:r>
              <a:rPr sz="1200" b="1" i="1" spc="-5" dirty="0">
                <a:latin typeface="Times New Roman"/>
                <a:cs typeface="Times New Roman"/>
              </a:rPr>
              <a:t>= 2400 J/kg ·C°</a:t>
            </a:r>
            <a:r>
              <a:rPr sz="1200" spc="-5" dirty="0">
                <a:latin typeface="Times New Roman"/>
                <a:cs typeface="Times New Roman"/>
              </a:rPr>
              <a:t>) at  </a:t>
            </a:r>
            <a:r>
              <a:rPr sz="1200" b="1" i="1" spc="-5" dirty="0">
                <a:latin typeface="Times New Roman"/>
                <a:cs typeface="Times New Roman"/>
              </a:rPr>
              <a:t>20C° </a:t>
            </a:r>
            <a:r>
              <a:rPr sz="1200" b="1" i="1" spc="14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endParaRPr sz="1200">
              <a:latin typeface="Times New Roman"/>
              <a:cs typeface="Times New Roman"/>
            </a:endParaRPr>
          </a:p>
          <a:p>
            <a:pPr marL="38100" marR="30480">
              <a:lnSpc>
                <a:spcPts val="1390"/>
              </a:lnSpc>
              <a:spcBef>
                <a:spcPts val="50"/>
              </a:spcBef>
            </a:pPr>
            <a:r>
              <a:rPr sz="1200" b="1" i="1" dirty="0">
                <a:latin typeface="Times New Roman"/>
                <a:cs typeface="Times New Roman"/>
              </a:rPr>
              <a:t>0.3 </a:t>
            </a:r>
            <a:r>
              <a:rPr sz="1200" b="1" i="1" spc="-5" dirty="0">
                <a:latin typeface="Times New Roman"/>
                <a:cs typeface="Times New Roman"/>
              </a:rPr>
              <a:t>kg/s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heated by ethylene </a:t>
            </a:r>
            <a:r>
              <a:rPr sz="1200" dirty="0">
                <a:latin typeface="Times New Roman"/>
                <a:cs typeface="Times New Roman"/>
              </a:rPr>
              <a:t>glycol </a:t>
            </a:r>
            <a:r>
              <a:rPr sz="1200" spc="-10" dirty="0">
                <a:latin typeface="Times New Roman"/>
                <a:cs typeface="Times New Roman"/>
              </a:rPr>
              <a:t>(</a:t>
            </a:r>
            <a:r>
              <a:rPr sz="1200" b="1" i="1" spc="-10" dirty="0">
                <a:latin typeface="Times New Roman"/>
                <a:cs typeface="Times New Roman"/>
              </a:rPr>
              <a:t>C</a:t>
            </a:r>
            <a:r>
              <a:rPr sz="1200" b="1" i="1" spc="-15" baseline="-10416" dirty="0">
                <a:latin typeface="Times New Roman"/>
                <a:cs typeface="Times New Roman"/>
              </a:rPr>
              <a:t>p </a:t>
            </a:r>
            <a:r>
              <a:rPr sz="1200" b="1" i="1" spc="-5" dirty="0">
                <a:latin typeface="Times New Roman"/>
                <a:cs typeface="Times New Roman"/>
              </a:rPr>
              <a:t>=  2500</a:t>
            </a:r>
            <a:r>
              <a:rPr sz="1200" b="1" i="1" spc="15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J/kg</a:t>
            </a:r>
            <a:r>
              <a:rPr sz="1200" b="1" i="1" spc="13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)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at</a:t>
            </a:r>
            <a:r>
              <a:rPr sz="1200" spc="18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60C°</a:t>
            </a:r>
            <a:r>
              <a:rPr sz="1200" b="1" i="1" spc="15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thin-walled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double-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76547" y="4401820"/>
            <a:ext cx="30753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81965" algn="l"/>
                <a:tab pos="1484630" algn="l"/>
                <a:tab pos="1948180" algn="l"/>
                <a:tab pos="2823845" algn="l"/>
              </a:tabLst>
            </a:pPr>
            <a:r>
              <a:rPr sz="1200" spc="15" dirty="0">
                <a:latin typeface="Times New Roman"/>
                <a:cs typeface="Times New Roman"/>
              </a:rPr>
              <a:t>p</a:t>
            </a:r>
            <a:r>
              <a:rPr sz="1200" spc="-50" dirty="0">
                <a:latin typeface="Times New Roman"/>
                <a:cs typeface="Times New Roman"/>
              </a:rPr>
              <a:t>i</a:t>
            </a:r>
            <a:r>
              <a:rPr sz="1200" spc="-5" dirty="0">
                <a:latin typeface="Times New Roman"/>
                <a:cs typeface="Times New Roman"/>
              </a:rPr>
              <a:t>pe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15" dirty="0">
                <a:latin typeface="Times New Roman"/>
                <a:cs typeface="Times New Roman"/>
              </a:rPr>
              <a:t>p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10" dirty="0">
                <a:latin typeface="Times New Roman"/>
                <a:cs typeface="Times New Roman"/>
              </a:rPr>
              <a:t>a</a:t>
            </a:r>
            <a:r>
              <a:rPr sz="1200" spc="-30" dirty="0">
                <a:latin typeface="Times New Roman"/>
                <a:cs typeface="Times New Roman"/>
              </a:rPr>
              <a:t>ll</a:t>
            </a:r>
            <a:r>
              <a:rPr sz="1200" spc="10" dirty="0">
                <a:latin typeface="Times New Roman"/>
                <a:cs typeface="Times New Roman"/>
              </a:rPr>
              <a:t>e</a:t>
            </a:r>
            <a:r>
              <a:rPr sz="1200" spc="-35" dirty="0">
                <a:latin typeface="Times New Roman"/>
                <a:cs typeface="Times New Roman"/>
              </a:rPr>
              <a:t>l</a:t>
            </a:r>
            <a:r>
              <a:rPr sz="1200" spc="25" dirty="0">
                <a:latin typeface="Times New Roman"/>
                <a:cs typeface="Times New Roman"/>
              </a:rPr>
              <a:t>-</a:t>
            </a:r>
            <a:r>
              <a:rPr sz="1200" dirty="0">
                <a:latin typeface="Times New Roman"/>
                <a:cs typeface="Times New Roman"/>
              </a:rPr>
              <a:t>f</a:t>
            </a:r>
            <a:r>
              <a:rPr sz="1200" spc="-50" dirty="0">
                <a:latin typeface="Times New Roman"/>
                <a:cs typeface="Times New Roman"/>
              </a:rPr>
              <a:t>l</a:t>
            </a: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spc="-5" dirty="0">
                <a:latin typeface="Times New Roman"/>
                <a:cs typeface="Times New Roman"/>
              </a:rPr>
              <a:t>w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30" dirty="0">
                <a:latin typeface="Times New Roman"/>
                <a:cs typeface="Times New Roman"/>
              </a:rPr>
              <a:t>h</a:t>
            </a:r>
            <a:r>
              <a:rPr sz="1200" spc="-10" dirty="0">
                <a:latin typeface="Times New Roman"/>
                <a:cs typeface="Times New Roman"/>
              </a:rPr>
              <a:t>ea</a:t>
            </a:r>
            <a:r>
              <a:rPr sz="1200" spc="-5" dirty="0">
                <a:latin typeface="Times New Roman"/>
                <a:cs typeface="Times New Roman"/>
              </a:rPr>
              <a:t>t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10" dirty="0">
                <a:latin typeface="Times New Roman"/>
                <a:cs typeface="Times New Roman"/>
              </a:rPr>
              <a:t>e</a:t>
            </a:r>
            <a:r>
              <a:rPr sz="1200" spc="-30" dirty="0">
                <a:latin typeface="Times New Roman"/>
                <a:cs typeface="Times New Roman"/>
              </a:rPr>
              <a:t>x</a:t>
            </a:r>
            <a:r>
              <a:rPr sz="1200" spc="10" dirty="0">
                <a:latin typeface="Times New Roman"/>
                <a:cs typeface="Times New Roman"/>
              </a:rPr>
              <a:t>c</a:t>
            </a:r>
            <a:r>
              <a:rPr sz="1200" spc="-30" dirty="0">
                <a:latin typeface="Times New Roman"/>
                <a:cs typeface="Times New Roman"/>
              </a:rPr>
              <a:t>h</a:t>
            </a:r>
            <a:r>
              <a:rPr sz="1200" spc="10" dirty="0">
                <a:latin typeface="Times New Roman"/>
                <a:cs typeface="Times New Roman"/>
              </a:rPr>
              <a:t>a</a:t>
            </a:r>
            <a:r>
              <a:rPr sz="1200" spc="-30" dirty="0">
                <a:latin typeface="Times New Roman"/>
                <a:cs typeface="Times New Roman"/>
              </a:rPr>
              <a:t>n</a:t>
            </a:r>
            <a:r>
              <a:rPr sz="1200" spc="-5" dirty="0">
                <a:latin typeface="Times New Roman"/>
                <a:cs typeface="Times New Roman"/>
              </a:rPr>
              <a:t>g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5" dirty="0">
                <a:latin typeface="Times New Roman"/>
                <a:cs typeface="Times New Roman"/>
              </a:rPr>
              <a:t>T</a:t>
            </a:r>
            <a:r>
              <a:rPr sz="1200" spc="-5" dirty="0">
                <a:latin typeface="Times New Roman"/>
                <a:cs typeface="Times New Roman"/>
              </a:rPr>
              <a:t>he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76547" y="4578603"/>
            <a:ext cx="3077845" cy="382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05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temperature difference  between the </a:t>
            </a:r>
            <a:r>
              <a:rPr sz="1200" spc="5" dirty="0">
                <a:latin typeface="Times New Roman"/>
                <a:cs typeface="Times New Roman"/>
              </a:rPr>
              <a:t>two </a:t>
            </a:r>
            <a:r>
              <a:rPr sz="1200" spc="-10" dirty="0">
                <a:latin typeface="Times New Roman"/>
                <a:cs typeface="Times New Roman"/>
              </a:rPr>
              <a:t>fluids  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1405"/>
              </a:lnSpc>
            </a:pPr>
            <a:r>
              <a:rPr sz="1200" b="1" i="1" spc="-5" dirty="0">
                <a:latin typeface="Times New Roman"/>
                <a:cs typeface="Times New Roman"/>
              </a:rPr>
              <a:t>15C°  </a:t>
            </a:r>
            <a:r>
              <a:rPr sz="1200" spc="-5" dirty="0">
                <a:latin typeface="Times New Roman"/>
                <a:cs typeface="Times New Roman"/>
              </a:rPr>
              <a:t>at  the  </a:t>
            </a:r>
            <a:r>
              <a:rPr sz="1200" spc="-10" dirty="0">
                <a:latin typeface="Times New Roman"/>
                <a:cs typeface="Times New Roman"/>
              </a:rPr>
              <a:t>outlet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heat  </a:t>
            </a:r>
            <a:r>
              <a:rPr sz="1200" spc="-10" dirty="0">
                <a:latin typeface="Times New Roman"/>
                <a:cs typeface="Times New Roman"/>
              </a:rPr>
              <a:t>exchanger.  </a:t>
            </a:r>
            <a:r>
              <a:rPr sz="1200" spc="10" dirty="0">
                <a:latin typeface="Times New Roman"/>
                <a:cs typeface="Times New Roman"/>
              </a:rPr>
              <a:t>If</a:t>
            </a:r>
            <a:r>
              <a:rPr sz="1200" spc="-1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51147" y="4929123"/>
            <a:ext cx="3129280" cy="108648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800"/>
              </a:lnSpc>
              <a:spcBef>
                <a:spcPts val="160"/>
              </a:spcBef>
            </a:pPr>
            <a:r>
              <a:rPr sz="1200" spc="-5" dirty="0">
                <a:latin typeface="Times New Roman"/>
                <a:cs typeface="Times New Roman"/>
              </a:rPr>
              <a:t>overall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coefficient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240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surface area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b="1" i="1" spc="5" dirty="0">
                <a:latin typeface="Times New Roman"/>
                <a:cs typeface="Times New Roman"/>
              </a:rPr>
              <a:t>3.2m</a:t>
            </a:r>
            <a:r>
              <a:rPr sz="1200" b="1" i="1" spc="7" baseline="38194" dirty="0">
                <a:latin typeface="Times New Roman"/>
                <a:cs typeface="Times New Roman"/>
              </a:rPr>
              <a:t>2</a:t>
            </a:r>
            <a:r>
              <a:rPr sz="1200" spc="5" dirty="0">
                <a:latin typeface="Times New Roman"/>
                <a:cs typeface="Times New Roman"/>
              </a:rPr>
              <a:t>,  </a:t>
            </a:r>
            <a:r>
              <a:rPr sz="1200" spc="-5" dirty="0">
                <a:latin typeface="Times New Roman"/>
                <a:cs typeface="Times New Roman"/>
              </a:rPr>
              <a:t>determine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transfer,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outlet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glycerin, and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(c)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mass </a:t>
            </a:r>
            <a:r>
              <a:rPr sz="1200" spc="-15" dirty="0">
                <a:latin typeface="Times New Roman"/>
                <a:cs typeface="Times New Roman"/>
              </a:rPr>
              <a:t>flow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ethylene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glycol.</a:t>
            </a:r>
            <a:endParaRPr sz="1200">
              <a:latin typeface="Times New Roman"/>
              <a:cs typeface="Times New Roman"/>
            </a:endParaRPr>
          </a:p>
          <a:p>
            <a:pPr marL="687070" algn="just">
              <a:lnSpc>
                <a:spcPts val="1390"/>
              </a:lnSpc>
            </a:pPr>
            <a:r>
              <a:rPr sz="1200" b="1" i="1" u="heavy" spc="-5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19.58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kW,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47.2C°, 3.56</a:t>
            </a:r>
            <a:r>
              <a:rPr sz="1200" b="1" i="1" spc="4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kg/s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838447" y="6154420"/>
            <a:ext cx="3156585" cy="3719829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50800" marR="44450" algn="just">
              <a:lnSpc>
                <a:spcPct val="96100"/>
              </a:lnSpc>
              <a:spcBef>
                <a:spcPts val="155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7.14- </a:t>
            </a:r>
            <a:r>
              <a:rPr sz="1200" spc="-20" dirty="0">
                <a:latin typeface="Times New Roman"/>
                <a:cs typeface="Times New Roman"/>
              </a:rPr>
              <a:t>Air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C</a:t>
            </a:r>
            <a:r>
              <a:rPr sz="1200" b="1" i="1" spc="-7" baseline="-10416" dirty="0">
                <a:latin typeface="Times New Roman"/>
                <a:cs typeface="Times New Roman"/>
              </a:rPr>
              <a:t>p </a:t>
            </a:r>
            <a:r>
              <a:rPr sz="1200" b="1" i="1" spc="-5" dirty="0">
                <a:latin typeface="Times New Roman"/>
                <a:cs typeface="Times New Roman"/>
              </a:rPr>
              <a:t>= 1005 J/kg ·C°</a:t>
            </a:r>
            <a:r>
              <a:rPr sz="1200" spc="-5" dirty="0">
                <a:latin typeface="Times New Roman"/>
                <a:cs typeface="Times New Roman"/>
              </a:rPr>
              <a:t>)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dirty="0">
                <a:latin typeface="Times New Roman"/>
                <a:cs typeface="Times New Roman"/>
              </a:rPr>
              <a:t>preheated  </a:t>
            </a:r>
            <a:r>
              <a:rPr sz="1200" spc="-5" dirty="0">
                <a:latin typeface="Times New Roman"/>
                <a:cs typeface="Times New Roman"/>
              </a:rPr>
              <a:t>by hot </a:t>
            </a:r>
            <a:r>
              <a:rPr sz="1200" spc="-10" dirty="0">
                <a:latin typeface="Times New Roman"/>
                <a:cs typeface="Times New Roman"/>
              </a:rPr>
              <a:t>exhaust </a:t>
            </a:r>
            <a:r>
              <a:rPr sz="1200" spc="-5" dirty="0">
                <a:latin typeface="Times New Roman"/>
                <a:cs typeface="Times New Roman"/>
              </a:rPr>
              <a:t>gases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cross-flow heat  exchanger before </a:t>
            </a:r>
            <a:r>
              <a:rPr sz="1200" spc="-25" dirty="0">
                <a:latin typeface="Times New Roman"/>
                <a:cs typeface="Times New Roman"/>
              </a:rPr>
              <a:t>it </a:t>
            </a:r>
            <a:r>
              <a:rPr sz="1200" dirty="0">
                <a:latin typeface="Times New Roman"/>
                <a:cs typeface="Times New Roman"/>
              </a:rPr>
              <a:t>enters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furnace. </a:t>
            </a:r>
            <a:r>
              <a:rPr sz="1200" spc="-20" dirty="0">
                <a:latin typeface="Times New Roman"/>
                <a:cs typeface="Times New Roman"/>
              </a:rPr>
              <a:t>Air </a:t>
            </a:r>
            <a:r>
              <a:rPr sz="1200" dirty="0">
                <a:latin typeface="Times New Roman"/>
                <a:cs typeface="Times New Roman"/>
              </a:rPr>
              <a:t>enters  </a:t>
            </a:r>
            <a:r>
              <a:rPr sz="1200" spc="-5" dirty="0">
                <a:latin typeface="Times New Roman"/>
                <a:cs typeface="Times New Roman"/>
              </a:rPr>
              <a:t>the heat exchanger at </a:t>
            </a:r>
            <a:r>
              <a:rPr sz="1200" b="1" i="1" dirty="0">
                <a:latin typeface="Times New Roman"/>
                <a:cs typeface="Times New Roman"/>
              </a:rPr>
              <a:t>95kPa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20C° </a:t>
            </a:r>
            <a:r>
              <a:rPr sz="1200" spc="-5" dirty="0">
                <a:latin typeface="Times New Roman"/>
                <a:cs typeface="Times New Roman"/>
              </a:rPr>
              <a:t>at a </a:t>
            </a:r>
            <a:r>
              <a:rPr sz="1200" spc="5" dirty="0">
                <a:latin typeface="Times New Roman"/>
                <a:cs typeface="Times New Roman"/>
              </a:rPr>
              <a:t>rate</a:t>
            </a:r>
            <a:r>
              <a:rPr sz="1200" spc="22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endParaRPr sz="1200">
              <a:latin typeface="Times New Roman"/>
              <a:cs typeface="Times New Roman"/>
            </a:endParaRPr>
          </a:p>
          <a:p>
            <a:pPr marL="50800" algn="just">
              <a:lnSpc>
                <a:spcPts val="1345"/>
              </a:lnSpc>
            </a:pPr>
            <a:r>
              <a:rPr sz="1200" b="1" i="1" dirty="0">
                <a:latin typeface="Times New Roman"/>
                <a:cs typeface="Times New Roman"/>
              </a:rPr>
              <a:t>0.8 m</a:t>
            </a:r>
            <a:r>
              <a:rPr sz="1200" b="1" i="1" baseline="38194" dirty="0">
                <a:latin typeface="Times New Roman"/>
                <a:cs typeface="Times New Roman"/>
              </a:rPr>
              <a:t>3</a:t>
            </a:r>
            <a:r>
              <a:rPr sz="1200" b="1" i="1" dirty="0">
                <a:latin typeface="Times New Roman"/>
                <a:cs typeface="Times New Roman"/>
              </a:rPr>
              <a:t>/s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combustion gases </a:t>
            </a:r>
            <a:r>
              <a:rPr sz="1200" spc="-10" dirty="0">
                <a:latin typeface="Times New Roman"/>
                <a:cs typeface="Times New Roman"/>
              </a:rPr>
              <a:t>(</a:t>
            </a:r>
            <a:r>
              <a:rPr sz="1200" b="1" i="1" spc="-10" dirty="0">
                <a:latin typeface="Times New Roman"/>
                <a:cs typeface="Times New Roman"/>
              </a:rPr>
              <a:t>C</a:t>
            </a:r>
            <a:r>
              <a:rPr sz="1200" b="1" i="1" spc="-15" baseline="-10416" dirty="0">
                <a:latin typeface="Times New Roman"/>
                <a:cs typeface="Times New Roman"/>
              </a:rPr>
              <a:t>p  </a:t>
            </a:r>
            <a:r>
              <a:rPr sz="1200" b="1" i="1" spc="-5" dirty="0">
                <a:latin typeface="Times New Roman"/>
                <a:cs typeface="Times New Roman"/>
              </a:rPr>
              <a:t>= 1100 </a:t>
            </a:r>
            <a:r>
              <a:rPr sz="1200" b="1" i="1" spc="18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J/kg</a:t>
            </a:r>
            <a:endParaRPr sz="1200">
              <a:latin typeface="Times New Roman"/>
              <a:cs typeface="Times New Roman"/>
            </a:endParaRPr>
          </a:p>
          <a:p>
            <a:pPr marL="50800" marR="46990" algn="just">
              <a:lnSpc>
                <a:spcPct val="95700"/>
              </a:lnSpc>
              <a:spcBef>
                <a:spcPts val="40"/>
              </a:spcBef>
              <a:buSzPct val="91666"/>
              <a:buChar char="·"/>
              <a:tabLst>
                <a:tab pos="90805" algn="l"/>
              </a:tabLst>
            </a:pPr>
            <a:r>
              <a:rPr sz="1200" b="1" i="1" spc="-10" dirty="0">
                <a:latin typeface="Times New Roman"/>
                <a:cs typeface="Times New Roman"/>
              </a:rPr>
              <a:t>C°</a:t>
            </a:r>
            <a:r>
              <a:rPr sz="1200" spc="-10" dirty="0">
                <a:latin typeface="Times New Roman"/>
                <a:cs typeface="Times New Roman"/>
              </a:rPr>
              <a:t>) </a:t>
            </a:r>
            <a:r>
              <a:rPr sz="1200" spc="-5" dirty="0">
                <a:latin typeface="Times New Roman"/>
                <a:cs typeface="Times New Roman"/>
              </a:rPr>
              <a:t>enter at </a:t>
            </a:r>
            <a:r>
              <a:rPr sz="1200" b="1" i="1" spc="-5" dirty="0">
                <a:latin typeface="Times New Roman"/>
                <a:cs typeface="Times New Roman"/>
              </a:rPr>
              <a:t>180C° </a:t>
            </a:r>
            <a:r>
              <a:rPr sz="1200" spc="-20" dirty="0">
                <a:latin typeface="Times New Roman"/>
                <a:cs typeface="Times New Roman"/>
              </a:rPr>
              <a:t>at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b="1" i="1" dirty="0">
                <a:latin typeface="Times New Roman"/>
                <a:cs typeface="Times New Roman"/>
              </a:rPr>
              <a:t>1.1 </a:t>
            </a:r>
            <a:r>
              <a:rPr sz="1200" b="1" i="1" spc="-5" dirty="0">
                <a:latin typeface="Times New Roman"/>
                <a:cs typeface="Times New Roman"/>
              </a:rPr>
              <a:t>kg/s </a:t>
            </a:r>
            <a:r>
              <a:rPr sz="1200" spc="-5" dirty="0">
                <a:latin typeface="Times New Roman"/>
                <a:cs typeface="Times New Roman"/>
              </a:rPr>
              <a:t>and leave  at </a:t>
            </a:r>
            <a:r>
              <a:rPr sz="1200" b="1" i="1" spc="-5" dirty="0">
                <a:latin typeface="Times New Roman"/>
                <a:cs typeface="Times New Roman"/>
              </a:rPr>
              <a:t>95C°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product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overall heat transfer  coefficient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heat transfer surface area is  </a:t>
            </a:r>
            <a:r>
              <a:rPr sz="1200" b="1" i="1" spc="-5" dirty="0">
                <a:latin typeface="Times New Roman"/>
                <a:cs typeface="Times New Roman"/>
              </a:rPr>
              <a:t>UA = 1200 W/C°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Assuming </a:t>
            </a:r>
            <a:r>
              <a:rPr sz="1200" dirty="0">
                <a:latin typeface="Times New Roman"/>
                <a:cs typeface="Times New Roman"/>
              </a:rPr>
              <a:t>both </a:t>
            </a:r>
            <a:r>
              <a:rPr sz="1200" spc="-10" dirty="0">
                <a:latin typeface="Times New Roman"/>
                <a:cs typeface="Times New Roman"/>
              </a:rPr>
              <a:t>fluids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 </a:t>
            </a:r>
            <a:r>
              <a:rPr sz="1200" spc="-5" dirty="0">
                <a:latin typeface="Times New Roman"/>
                <a:cs typeface="Times New Roman"/>
              </a:rPr>
              <a:t>unmixed, determine 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and  the </a:t>
            </a:r>
            <a:r>
              <a:rPr sz="1200" spc="-10" dirty="0">
                <a:latin typeface="Times New Roman"/>
                <a:cs typeface="Times New Roman"/>
              </a:rPr>
              <a:t>outlet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air.</a:t>
            </a:r>
            <a:endParaRPr sz="1200">
              <a:latin typeface="Times New Roman"/>
              <a:cs typeface="Times New Roman"/>
            </a:endParaRPr>
          </a:p>
          <a:p>
            <a:pPr marL="50800" marR="43180" indent="1450340" algn="just">
              <a:lnSpc>
                <a:spcPct val="95900"/>
              </a:lnSpc>
              <a:spcBef>
                <a:spcPts val="35"/>
              </a:spcBef>
              <a:tabLst>
                <a:tab pos="2186940" algn="l"/>
              </a:tabLst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103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kW,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133C° 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7.15- </a:t>
            </a:r>
            <a:r>
              <a:rPr sz="1200" spc="-5" dirty="0">
                <a:latin typeface="Times New Roman"/>
                <a:cs typeface="Times New Roman"/>
              </a:rPr>
              <a:t>A shell-and-tube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exchanger with </a:t>
            </a:r>
            <a:r>
              <a:rPr sz="1200" b="1" i="1" spc="-5" dirty="0">
                <a:latin typeface="Times New Roman"/>
                <a:cs typeface="Times New Roman"/>
              </a:rPr>
              <a:t>2</a:t>
            </a:r>
            <a:r>
              <a:rPr sz="1200" spc="-5" dirty="0">
                <a:latin typeface="Times New Roman"/>
                <a:cs typeface="Times New Roman"/>
              </a:rPr>
              <a:t>-  shell </a:t>
            </a:r>
            <a:r>
              <a:rPr sz="1200" dirty="0">
                <a:latin typeface="Times New Roman"/>
                <a:cs typeface="Times New Roman"/>
              </a:rPr>
              <a:t>passes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latin typeface="Times New Roman"/>
                <a:cs typeface="Times New Roman"/>
              </a:rPr>
              <a:t>12</a:t>
            </a:r>
            <a:r>
              <a:rPr sz="1200" dirty="0">
                <a:latin typeface="Times New Roman"/>
                <a:cs typeface="Times New Roman"/>
              </a:rPr>
              <a:t>-tube passes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used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heat 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C</a:t>
            </a:r>
            <a:r>
              <a:rPr sz="1200" b="1" i="1" spc="-7" baseline="-10416" dirty="0">
                <a:latin typeface="Times New Roman"/>
                <a:cs typeface="Times New Roman"/>
              </a:rPr>
              <a:t>p </a:t>
            </a:r>
            <a:r>
              <a:rPr sz="1200" b="1" i="1" spc="-5" dirty="0">
                <a:latin typeface="Times New Roman"/>
                <a:cs typeface="Times New Roman"/>
              </a:rPr>
              <a:t>= 4180 J/kg·C°</a:t>
            </a:r>
            <a:r>
              <a:rPr sz="1200" spc="-5" dirty="0">
                <a:latin typeface="Times New Roman"/>
                <a:cs typeface="Times New Roman"/>
              </a:rPr>
              <a:t>)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tubes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b="1" i="1" dirty="0">
                <a:latin typeface="Times New Roman"/>
                <a:cs typeface="Times New Roman"/>
              </a:rPr>
              <a:t>20C° 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b="1" i="1" spc="-5" dirty="0">
                <a:latin typeface="Times New Roman"/>
                <a:cs typeface="Times New Roman"/>
              </a:rPr>
              <a:t>70C° </a:t>
            </a:r>
            <a:r>
              <a:rPr sz="1200" spc="-5" dirty="0">
                <a:latin typeface="Times New Roman"/>
                <a:cs typeface="Times New Roman"/>
              </a:rPr>
              <a:t>at a rate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4.5 </a:t>
            </a:r>
            <a:r>
              <a:rPr sz="1200" b="1" i="1" spc="-5" dirty="0">
                <a:latin typeface="Times New Roman"/>
                <a:cs typeface="Times New Roman"/>
              </a:rPr>
              <a:t>kg/s</a:t>
            </a:r>
            <a:r>
              <a:rPr sz="1200" spc="-5" dirty="0">
                <a:latin typeface="Times New Roman"/>
                <a:cs typeface="Times New Roman"/>
              </a:rPr>
              <a:t>. Heat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supplied </a:t>
            </a:r>
            <a:r>
              <a:rPr sz="1200" spc="5" dirty="0">
                <a:latin typeface="Times New Roman"/>
                <a:cs typeface="Times New Roman"/>
              </a:rPr>
              <a:t>by  </a:t>
            </a:r>
            <a:r>
              <a:rPr sz="1200" spc="-5" dirty="0">
                <a:latin typeface="Times New Roman"/>
                <a:cs typeface="Times New Roman"/>
              </a:rPr>
              <a:t>hot oil (</a:t>
            </a:r>
            <a:r>
              <a:rPr sz="1200" b="1" i="1" spc="-5" dirty="0">
                <a:latin typeface="Times New Roman"/>
                <a:cs typeface="Times New Roman"/>
              </a:rPr>
              <a:t>C</a:t>
            </a:r>
            <a:r>
              <a:rPr sz="1200" b="1" i="1" spc="-7" baseline="-10416" dirty="0">
                <a:latin typeface="Times New Roman"/>
                <a:cs typeface="Times New Roman"/>
              </a:rPr>
              <a:t>p </a:t>
            </a:r>
            <a:r>
              <a:rPr sz="1200" b="1" i="1" spc="-5" dirty="0">
                <a:latin typeface="Times New Roman"/>
                <a:cs typeface="Times New Roman"/>
              </a:rPr>
              <a:t>= 2300 J/kg·C°</a:t>
            </a:r>
            <a:r>
              <a:rPr sz="1200" spc="-5" dirty="0">
                <a:latin typeface="Times New Roman"/>
                <a:cs typeface="Times New Roman"/>
              </a:rPr>
              <a:t>) that </a:t>
            </a:r>
            <a:r>
              <a:rPr sz="1200" spc="-10" dirty="0">
                <a:latin typeface="Times New Roman"/>
                <a:cs typeface="Times New Roman"/>
              </a:rPr>
              <a:t>enters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shell  </a:t>
            </a:r>
            <a:r>
              <a:rPr sz="1200" spc="-5" dirty="0">
                <a:latin typeface="Times New Roman"/>
                <a:cs typeface="Times New Roman"/>
              </a:rPr>
              <a:t>side at </a:t>
            </a:r>
            <a:r>
              <a:rPr sz="1200" b="1" i="1" spc="-5" dirty="0">
                <a:latin typeface="Times New Roman"/>
                <a:cs typeface="Times New Roman"/>
              </a:rPr>
              <a:t>170C° </a:t>
            </a:r>
            <a:r>
              <a:rPr sz="1200" spc="-20" dirty="0">
                <a:latin typeface="Times New Roman"/>
                <a:cs typeface="Times New Roman"/>
              </a:rPr>
              <a:t>at </a:t>
            </a:r>
            <a:r>
              <a:rPr sz="1200" spc="-5" dirty="0">
                <a:latin typeface="Times New Roman"/>
                <a:cs typeface="Times New Roman"/>
              </a:rPr>
              <a:t>a rate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10 kg/s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a tube-side  overall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coefficient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600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,  determine the heat transfer surface area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 tube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side.	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15m</a:t>
            </a:r>
            <a:r>
              <a:rPr sz="1200" b="1" i="1" spc="-7" baseline="38194" dirty="0">
                <a:solidFill>
                  <a:srgbClr val="F50795"/>
                </a:solidFill>
                <a:latin typeface="Times New Roman"/>
                <a:cs typeface="Times New Roman"/>
              </a:rPr>
              <a:t>2</a:t>
            </a:r>
            <a:endParaRPr sz="1200" baseline="38194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9627" y="722883"/>
            <a:ext cx="3179445" cy="336613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63500" marR="55880" algn="just">
              <a:lnSpc>
                <a:spcPct val="95600"/>
              </a:lnSpc>
              <a:spcBef>
                <a:spcPts val="160"/>
              </a:spcBef>
              <a:tabLst>
                <a:tab pos="2135505" algn="l"/>
              </a:tabLst>
            </a:pPr>
            <a:r>
              <a:rPr sz="1200" spc="-5" dirty="0">
                <a:latin typeface="Times New Roman"/>
                <a:cs typeface="Times New Roman"/>
              </a:rPr>
              <a:t>overall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coefficient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the heat  exchanger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550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length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exchanger required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achieve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desired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heating.	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2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25.5m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Times New Roman"/>
              <a:cs typeface="Times New Roman"/>
            </a:endParaRPr>
          </a:p>
          <a:p>
            <a:pPr marL="63500" marR="59055" algn="just">
              <a:lnSpc>
                <a:spcPts val="1390"/>
              </a:lnSpc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7.8-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1</a:t>
            </a:r>
            <a:r>
              <a:rPr sz="1200" spc="-5" dirty="0">
                <a:latin typeface="Times New Roman"/>
                <a:cs typeface="Times New Roman"/>
              </a:rPr>
              <a:t>-shell-pass and </a:t>
            </a:r>
            <a:r>
              <a:rPr sz="1200" b="1" i="1" spc="-5" dirty="0">
                <a:latin typeface="Times New Roman"/>
                <a:cs typeface="Times New Roman"/>
              </a:rPr>
              <a:t>8</a:t>
            </a:r>
            <a:r>
              <a:rPr sz="1200" spc="-5" dirty="0">
                <a:latin typeface="Times New Roman"/>
                <a:cs typeface="Times New Roman"/>
              </a:rPr>
              <a:t>-tube-passes heat  exchanger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used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glycerin </a:t>
            </a:r>
            <a:r>
              <a:rPr sz="1200" spc="-10" dirty="0">
                <a:latin typeface="Times New Roman"/>
                <a:cs typeface="Times New Roman"/>
              </a:rPr>
              <a:t>(</a:t>
            </a:r>
            <a:r>
              <a:rPr sz="1200" b="1" i="1" spc="-10" dirty="0">
                <a:latin typeface="Times New Roman"/>
                <a:cs typeface="Times New Roman"/>
              </a:rPr>
              <a:t>C</a:t>
            </a:r>
            <a:r>
              <a:rPr sz="1200" b="1" i="1" spc="-15" baseline="-10416" dirty="0">
                <a:latin typeface="Times New Roman"/>
                <a:cs typeface="Times New Roman"/>
              </a:rPr>
              <a:t>p  </a:t>
            </a: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b="1" i="1" dirty="0">
                <a:latin typeface="Times New Roman"/>
                <a:cs typeface="Times New Roman"/>
              </a:rPr>
              <a:t>0.60 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Btu</a:t>
            </a:r>
            <a:endParaRPr sz="1200">
              <a:latin typeface="Times New Roman"/>
              <a:cs typeface="Times New Roman"/>
            </a:endParaRPr>
          </a:p>
          <a:p>
            <a:pPr marL="63500" algn="just">
              <a:lnSpc>
                <a:spcPts val="1310"/>
              </a:lnSpc>
            </a:pPr>
            <a:r>
              <a:rPr sz="1200" b="1" i="1" spc="-5" dirty="0">
                <a:latin typeface="Times New Roman"/>
                <a:cs typeface="Times New Roman"/>
              </a:rPr>
              <a:t>/lbm ·F°</a:t>
            </a:r>
            <a:r>
              <a:rPr sz="1200" spc="-5" dirty="0">
                <a:latin typeface="Times New Roman"/>
                <a:cs typeface="Times New Roman"/>
              </a:rPr>
              <a:t>) from </a:t>
            </a:r>
            <a:r>
              <a:rPr sz="1200" b="1" i="1" spc="-5" dirty="0">
                <a:latin typeface="Times New Roman"/>
                <a:cs typeface="Times New Roman"/>
              </a:rPr>
              <a:t>65F°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b="1" i="1" spc="-5" dirty="0">
                <a:latin typeface="Times New Roman"/>
                <a:cs typeface="Times New Roman"/>
              </a:rPr>
              <a:t>140F° </a:t>
            </a:r>
            <a:r>
              <a:rPr sz="1200" spc="-5" dirty="0">
                <a:latin typeface="Times New Roman"/>
                <a:cs typeface="Times New Roman"/>
              </a:rPr>
              <a:t>by hot water (</a:t>
            </a:r>
            <a:r>
              <a:rPr sz="1200" b="1" i="1" spc="-5" dirty="0">
                <a:latin typeface="Times New Roman"/>
                <a:cs typeface="Times New Roman"/>
              </a:rPr>
              <a:t>C</a:t>
            </a:r>
            <a:r>
              <a:rPr sz="1200" b="1" i="1" spc="-7" baseline="-10416" dirty="0">
                <a:latin typeface="Times New Roman"/>
                <a:cs typeface="Times New Roman"/>
              </a:rPr>
              <a:t>p  </a:t>
            </a:r>
            <a:r>
              <a:rPr sz="1200" b="1" i="1" spc="97" baseline="-10416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=</a:t>
            </a:r>
            <a:endParaRPr sz="1200">
              <a:latin typeface="Times New Roman"/>
              <a:cs typeface="Times New Roman"/>
            </a:endParaRPr>
          </a:p>
          <a:p>
            <a:pPr marL="63500" marR="55244" algn="just">
              <a:lnSpc>
                <a:spcPct val="95700"/>
              </a:lnSpc>
              <a:spcBef>
                <a:spcPts val="40"/>
              </a:spcBef>
            </a:pPr>
            <a:r>
              <a:rPr sz="1200" b="1" i="1" dirty="0">
                <a:latin typeface="Times New Roman"/>
                <a:cs typeface="Times New Roman"/>
              </a:rPr>
              <a:t>1.0 </a:t>
            </a:r>
            <a:r>
              <a:rPr sz="1200" b="1" i="1" spc="-5" dirty="0">
                <a:latin typeface="Times New Roman"/>
                <a:cs typeface="Times New Roman"/>
              </a:rPr>
              <a:t>Btu </a:t>
            </a:r>
            <a:r>
              <a:rPr sz="1200" b="1" i="1" spc="-10" dirty="0">
                <a:latin typeface="Times New Roman"/>
                <a:cs typeface="Times New Roman"/>
              </a:rPr>
              <a:t>/lbm </a:t>
            </a:r>
            <a:r>
              <a:rPr sz="1200" b="1" i="1" spc="-5" dirty="0">
                <a:latin typeface="Times New Roman"/>
                <a:cs typeface="Times New Roman"/>
              </a:rPr>
              <a:t>·F°</a:t>
            </a:r>
            <a:r>
              <a:rPr sz="1200" spc="-5" dirty="0">
                <a:latin typeface="Times New Roman"/>
                <a:cs typeface="Times New Roman"/>
              </a:rPr>
              <a:t>) that enters the thin walled  </a:t>
            </a:r>
            <a:r>
              <a:rPr sz="1200" b="1" i="1" spc="-5" dirty="0">
                <a:latin typeface="Times New Roman"/>
                <a:cs typeface="Times New Roman"/>
              </a:rPr>
              <a:t>0.5in</a:t>
            </a:r>
            <a:r>
              <a:rPr sz="1200" spc="-5" dirty="0">
                <a:latin typeface="Times New Roman"/>
                <a:cs typeface="Times New Roman"/>
              </a:rPr>
              <a:t>-diameter tubes at </a:t>
            </a:r>
            <a:r>
              <a:rPr sz="1200" b="1" i="1" spc="-5" dirty="0">
                <a:latin typeface="Times New Roman"/>
                <a:cs typeface="Times New Roman"/>
              </a:rPr>
              <a:t>175F°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leaves </a:t>
            </a:r>
            <a:r>
              <a:rPr sz="1200" spc="-5" dirty="0">
                <a:latin typeface="Times New Roman"/>
                <a:cs typeface="Times New Roman"/>
              </a:rPr>
              <a:t>at  </a:t>
            </a:r>
            <a:r>
              <a:rPr sz="1200" b="1" i="1" spc="-5" dirty="0">
                <a:latin typeface="Times New Roman"/>
                <a:cs typeface="Times New Roman"/>
              </a:rPr>
              <a:t>120F°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total </a:t>
            </a:r>
            <a:r>
              <a:rPr sz="1200" spc="-10" dirty="0">
                <a:latin typeface="Times New Roman"/>
                <a:cs typeface="Times New Roman"/>
              </a:rPr>
              <a:t>length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tubes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heat  exchanger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b="1" i="1" dirty="0">
                <a:latin typeface="Times New Roman"/>
                <a:cs typeface="Times New Roman"/>
              </a:rPr>
              <a:t>500ft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convection </a:t>
            </a:r>
            <a:r>
              <a:rPr sz="1200" spc="-5" dirty="0">
                <a:latin typeface="Times New Roman"/>
                <a:cs typeface="Times New Roman"/>
              </a:rPr>
              <a:t>heat transfer  coefficient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dirty="0">
                <a:latin typeface="Times New Roman"/>
                <a:cs typeface="Times New Roman"/>
              </a:rPr>
              <a:t>4Btu/h·ft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b="1" i="1" dirty="0">
                <a:latin typeface="Times New Roman"/>
                <a:cs typeface="Times New Roman"/>
              </a:rPr>
              <a:t>·F°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glycerin (shell)  side and </a:t>
            </a:r>
            <a:r>
              <a:rPr sz="1200" b="1" i="1" spc="-5" dirty="0">
                <a:latin typeface="Times New Roman"/>
                <a:cs typeface="Times New Roman"/>
              </a:rPr>
              <a:t>50 Btu/h·ft</a:t>
            </a:r>
            <a:r>
              <a:rPr sz="1200" b="1" i="1" spc="-7" baseline="38194" dirty="0">
                <a:latin typeface="Times New Roman"/>
                <a:cs typeface="Times New Roman"/>
              </a:rPr>
              <a:t>2</a:t>
            </a:r>
            <a:r>
              <a:rPr sz="1200" b="1" i="1" spc="-5" dirty="0">
                <a:latin typeface="Times New Roman"/>
                <a:cs typeface="Times New Roman"/>
              </a:rPr>
              <a:t>·F°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5" dirty="0">
                <a:latin typeface="Times New Roman"/>
                <a:cs typeface="Times New Roman"/>
              </a:rPr>
              <a:t>(tube) </a:t>
            </a:r>
            <a:r>
              <a:rPr sz="1200" spc="-10" dirty="0">
                <a:latin typeface="Times New Roman"/>
                <a:cs typeface="Times New Roman"/>
              </a:rPr>
              <a:t>side.  </a:t>
            </a:r>
            <a:r>
              <a:rPr sz="1200" spc="-5" dirty="0">
                <a:latin typeface="Times New Roman"/>
                <a:cs typeface="Times New Roman"/>
              </a:rPr>
              <a:t>Determine 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heat  exchanger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</a:t>
            </a:r>
            <a:r>
              <a:rPr sz="1200" spc="-5" dirty="0">
                <a:latin typeface="Times New Roman"/>
                <a:cs typeface="Times New Roman"/>
              </a:rPr>
              <a:t>before any </a:t>
            </a:r>
            <a:r>
              <a:rPr sz="1200" spc="-10" dirty="0">
                <a:latin typeface="Times New Roman"/>
                <a:cs typeface="Times New Roman"/>
              </a:rPr>
              <a:t>fouling </a:t>
            </a:r>
            <a:r>
              <a:rPr sz="1200" dirty="0">
                <a:latin typeface="Times New Roman"/>
                <a:cs typeface="Times New Roman"/>
              </a:rPr>
              <a:t>occurs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after </a:t>
            </a:r>
            <a:r>
              <a:rPr sz="1200" spc="-15" dirty="0">
                <a:latin typeface="Times New Roman"/>
                <a:cs typeface="Times New Roman"/>
              </a:rPr>
              <a:t>fouling </a:t>
            </a:r>
            <a:r>
              <a:rPr sz="1200" spc="-5" dirty="0">
                <a:latin typeface="Times New Roman"/>
                <a:cs typeface="Times New Roman"/>
              </a:rPr>
              <a:t>with a fouling </a:t>
            </a:r>
            <a:r>
              <a:rPr sz="1200" dirty="0">
                <a:latin typeface="Times New Roman"/>
                <a:cs typeface="Times New Roman"/>
              </a:rPr>
              <a:t>factor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0.002 h·ft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b="1" i="1" dirty="0">
                <a:latin typeface="Times New Roman"/>
                <a:cs typeface="Times New Roman"/>
              </a:rPr>
              <a:t>·  </a:t>
            </a:r>
            <a:r>
              <a:rPr sz="1200" b="1" i="1" spc="-5" dirty="0">
                <a:latin typeface="Times New Roman"/>
                <a:cs typeface="Times New Roman"/>
              </a:rPr>
              <a:t>F°/Btu </a:t>
            </a:r>
            <a:r>
              <a:rPr sz="1200" dirty="0">
                <a:latin typeface="Times New Roman"/>
                <a:cs typeface="Times New Roman"/>
              </a:rPr>
              <a:t>occurs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tubes.</a:t>
            </a:r>
            <a:endParaRPr sz="1200">
              <a:latin typeface="Times New Roman"/>
              <a:cs typeface="Times New Roman"/>
            </a:endParaRPr>
          </a:p>
          <a:p>
            <a:pPr marL="712470" algn="just">
              <a:lnSpc>
                <a:spcPts val="1415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60,000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Btu/h,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59,680</a:t>
            </a:r>
            <a:r>
              <a:rPr sz="1200" b="1" i="1" spc="7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Btu/h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5027" y="4228084"/>
            <a:ext cx="3131185" cy="19608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7.9-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test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conducted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determine </a:t>
            </a:r>
            <a:r>
              <a:rPr sz="1200" spc="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overall 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coefficient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shell-and-tube </a:t>
            </a:r>
            <a:r>
              <a:rPr sz="1200" dirty="0">
                <a:latin typeface="Times New Roman"/>
                <a:cs typeface="Times New Roman"/>
              </a:rPr>
              <a:t>oil-to-  water </a:t>
            </a:r>
            <a:r>
              <a:rPr sz="1200" spc="-10" dirty="0">
                <a:latin typeface="Times New Roman"/>
                <a:cs typeface="Times New Roman"/>
              </a:rPr>
              <a:t>heat exchanger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15" dirty="0">
                <a:latin typeface="Times New Roman"/>
                <a:cs typeface="Times New Roman"/>
              </a:rPr>
              <a:t>has </a:t>
            </a:r>
            <a:r>
              <a:rPr sz="1200" b="1" i="1" spc="-5" dirty="0">
                <a:latin typeface="Times New Roman"/>
                <a:cs typeface="Times New Roman"/>
              </a:rPr>
              <a:t>24 </a:t>
            </a:r>
            <a:r>
              <a:rPr sz="1200" spc="-5" dirty="0">
                <a:latin typeface="Times New Roman"/>
                <a:cs typeface="Times New Roman"/>
              </a:rPr>
              <a:t>tubes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internal  </a:t>
            </a:r>
            <a:r>
              <a:rPr sz="1200" spc="-5" dirty="0">
                <a:latin typeface="Times New Roman"/>
                <a:cs typeface="Times New Roman"/>
              </a:rPr>
              <a:t>diameter </a:t>
            </a:r>
            <a:r>
              <a:rPr sz="1200" b="1" i="1" dirty="0">
                <a:latin typeface="Times New Roman"/>
                <a:cs typeface="Times New Roman"/>
              </a:rPr>
              <a:t>1.2cm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length </a:t>
            </a:r>
            <a:r>
              <a:rPr sz="1200" b="1" i="1" spc="-5" dirty="0">
                <a:latin typeface="Times New Roman"/>
                <a:cs typeface="Times New Roman"/>
              </a:rPr>
              <a:t>2m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single </a:t>
            </a:r>
            <a:r>
              <a:rPr sz="1200" spc="-5" dirty="0">
                <a:latin typeface="Times New Roman"/>
                <a:cs typeface="Times New Roman"/>
              </a:rPr>
              <a:t>shell.  </a:t>
            </a:r>
            <a:r>
              <a:rPr sz="1200" spc="-10" dirty="0">
                <a:latin typeface="Times New Roman"/>
                <a:cs typeface="Times New Roman"/>
              </a:rPr>
              <a:t>Cold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C</a:t>
            </a:r>
            <a:r>
              <a:rPr sz="1200" b="1" i="1" spc="-7" baseline="-10416" dirty="0">
                <a:latin typeface="Times New Roman"/>
                <a:cs typeface="Times New Roman"/>
              </a:rPr>
              <a:t>p</a:t>
            </a:r>
            <a:r>
              <a:rPr sz="1200" b="1" i="1" spc="-5" dirty="0">
                <a:latin typeface="Times New Roman"/>
                <a:cs typeface="Times New Roman"/>
              </a:rPr>
              <a:t>= 4180J/kg·C°</a:t>
            </a:r>
            <a:r>
              <a:rPr sz="1200" spc="-5" dirty="0">
                <a:latin typeface="Times New Roman"/>
                <a:cs typeface="Times New Roman"/>
              </a:rPr>
              <a:t>) enters the tubes at  </a:t>
            </a:r>
            <a:r>
              <a:rPr sz="1200" b="1" i="1" spc="-5" dirty="0">
                <a:latin typeface="Times New Roman"/>
                <a:cs typeface="Times New Roman"/>
              </a:rPr>
              <a:t>20C° </a:t>
            </a:r>
            <a:r>
              <a:rPr sz="1200" spc="-5" dirty="0">
                <a:latin typeface="Times New Roman"/>
                <a:cs typeface="Times New Roman"/>
              </a:rPr>
              <a:t>at a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b="1" i="1" spc="-5" dirty="0">
                <a:latin typeface="Times New Roman"/>
                <a:cs typeface="Times New Roman"/>
              </a:rPr>
              <a:t>5 kg/s </a:t>
            </a:r>
            <a:r>
              <a:rPr sz="1200" spc="-5" dirty="0">
                <a:latin typeface="Times New Roman"/>
                <a:cs typeface="Times New Roman"/>
              </a:rPr>
              <a:t>and leaves at </a:t>
            </a:r>
            <a:r>
              <a:rPr sz="1200" b="1" i="1" spc="-5" dirty="0">
                <a:latin typeface="Times New Roman"/>
                <a:cs typeface="Times New Roman"/>
              </a:rPr>
              <a:t>55C°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10" dirty="0">
                <a:latin typeface="Times New Roman"/>
                <a:cs typeface="Times New Roman"/>
              </a:rPr>
              <a:t>Oil 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C</a:t>
            </a:r>
            <a:r>
              <a:rPr sz="1200" b="1" i="1" spc="-7" baseline="-10416" dirty="0">
                <a:latin typeface="Times New Roman"/>
                <a:cs typeface="Times New Roman"/>
              </a:rPr>
              <a:t>p </a:t>
            </a:r>
            <a:r>
              <a:rPr sz="1200" b="1" i="1" spc="-5" dirty="0">
                <a:latin typeface="Times New Roman"/>
                <a:cs typeface="Times New Roman"/>
              </a:rPr>
              <a:t>= 2150 J/kg ·C°</a:t>
            </a:r>
            <a:r>
              <a:rPr sz="1200" spc="-5" dirty="0">
                <a:latin typeface="Times New Roman"/>
                <a:cs typeface="Times New Roman"/>
              </a:rPr>
              <a:t>) </a:t>
            </a:r>
            <a:r>
              <a:rPr sz="1200" spc="-10" dirty="0">
                <a:latin typeface="Times New Roman"/>
                <a:cs typeface="Times New Roman"/>
              </a:rPr>
              <a:t>flows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 shell and 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cooled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b="1" i="1" spc="-5" dirty="0">
                <a:latin typeface="Times New Roman"/>
                <a:cs typeface="Times New Roman"/>
              </a:rPr>
              <a:t>120C°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b="1" i="1" spc="-5" dirty="0">
                <a:latin typeface="Times New Roman"/>
                <a:cs typeface="Times New Roman"/>
              </a:rPr>
              <a:t>45C°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 overall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coefficient </a:t>
            </a:r>
            <a:r>
              <a:rPr sz="1200" b="1" i="1" spc="-5" dirty="0">
                <a:latin typeface="Times New Roman"/>
                <a:cs typeface="Times New Roman"/>
              </a:rPr>
              <a:t>U</a:t>
            </a:r>
            <a:r>
              <a:rPr sz="1200" b="1" i="1" spc="-7" baseline="-10416" dirty="0">
                <a:latin typeface="Times New Roman"/>
                <a:cs typeface="Times New Roman"/>
              </a:rPr>
              <a:t>i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this heat  exchanger </a:t>
            </a:r>
            <a:r>
              <a:rPr sz="1200" spc="-10" dirty="0">
                <a:latin typeface="Times New Roman"/>
                <a:cs typeface="Times New Roman"/>
              </a:rPr>
              <a:t>based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inner </a:t>
            </a:r>
            <a:r>
              <a:rPr sz="1200" spc="-5" dirty="0">
                <a:latin typeface="Times New Roman"/>
                <a:cs typeface="Times New Roman"/>
              </a:rPr>
              <a:t>surface area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tubes. 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13.9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kW/m</a:t>
            </a:r>
            <a:r>
              <a:rPr sz="1200" b="1" i="1" spc="-7" baseline="38194" dirty="0">
                <a:solidFill>
                  <a:srgbClr val="F50795"/>
                </a:solidFill>
                <a:latin typeface="Times New Roman"/>
                <a:cs typeface="Times New Roman"/>
              </a:rPr>
              <a:t>2</a:t>
            </a:r>
            <a:r>
              <a:rPr sz="1200" b="1" i="1" spc="60" baseline="38194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·C°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05027" y="6331203"/>
            <a:ext cx="3129915" cy="19672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7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7.10- </a:t>
            </a:r>
            <a:r>
              <a:rPr sz="1200" spc="-5" dirty="0">
                <a:latin typeface="Times New Roman"/>
                <a:cs typeface="Times New Roman"/>
              </a:rPr>
              <a:t>A double-pipe counter-flow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exchanger 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dirty="0">
                <a:latin typeface="Times New Roman"/>
                <a:cs typeface="Times New Roman"/>
              </a:rPr>
              <a:t>cool </a:t>
            </a:r>
            <a:r>
              <a:rPr sz="1200" spc="-5" dirty="0">
                <a:latin typeface="Times New Roman"/>
                <a:cs typeface="Times New Roman"/>
              </a:rPr>
              <a:t>ethylene </a:t>
            </a:r>
            <a:r>
              <a:rPr sz="1200" spc="5" dirty="0">
                <a:latin typeface="Times New Roman"/>
                <a:cs typeface="Times New Roman"/>
              </a:rPr>
              <a:t>glycol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C</a:t>
            </a:r>
            <a:r>
              <a:rPr sz="1200" b="1" i="1" spc="-7" baseline="-10416" dirty="0">
                <a:latin typeface="Times New Roman"/>
                <a:cs typeface="Times New Roman"/>
              </a:rPr>
              <a:t>p </a:t>
            </a:r>
            <a:r>
              <a:rPr sz="1200" b="1" i="1" spc="-5" dirty="0">
                <a:latin typeface="Times New Roman"/>
                <a:cs typeface="Times New Roman"/>
              </a:rPr>
              <a:t>= 2560 J/kg ·C°</a:t>
            </a:r>
            <a:r>
              <a:rPr sz="1200" spc="-5" dirty="0">
                <a:latin typeface="Times New Roman"/>
                <a:cs typeface="Times New Roman"/>
              </a:rPr>
              <a:t>)  flowing at a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b="1" i="1" dirty="0">
                <a:latin typeface="Times New Roman"/>
                <a:cs typeface="Times New Roman"/>
              </a:rPr>
              <a:t>3.5 </a:t>
            </a:r>
            <a:r>
              <a:rPr sz="1200" b="1" i="1" spc="-5" dirty="0">
                <a:latin typeface="Times New Roman"/>
                <a:cs typeface="Times New Roman"/>
              </a:rPr>
              <a:t>kg/s </a:t>
            </a:r>
            <a:r>
              <a:rPr sz="1200" spc="5" dirty="0">
                <a:latin typeface="Times New Roman"/>
                <a:cs typeface="Times New Roman"/>
              </a:rPr>
              <a:t>from </a:t>
            </a:r>
            <a:r>
              <a:rPr sz="1200" b="1" i="1" spc="-5" dirty="0">
                <a:latin typeface="Times New Roman"/>
                <a:cs typeface="Times New Roman"/>
              </a:rPr>
              <a:t>80C°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b="1" i="1" spc="-5" dirty="0">
                <a:latin typeface="Times New Roman"/>
                <a:cs typeface="Times New Roman"/>
              </a:rPr>
              <a:t>40C°  </a:t>
            </a:r>
            <a:r>
              <a:rPr sz="1200" spc="-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C</a:t>
            </a:r>
            <a:r>
              <a:rPr sz="1200" b="1" i="1" spc="-7" baseline="-10416" dirty="0">
                <a:latin typeface="Times New Roman"/>
                <a:cs typeface="Times New Roman"/>
              </a:rPr>
              <a:t>p </a:t>
            </a:r>
            <a:r>
              <a:rPr sz="1200" b="1" i="1" spc="-5" dirty="0">
                <a:latin typeface="Times New Roman"/>
                <a:cs typeface="Times New Roman"/>
              </a:rPr>
              <a:t>= 4180 J/kg ·C°</a:t>
            </a:r>
            <a:r>
              <a:rPr sz="1200" spc="-5" dirty="0">
                <a:latin typeface="Times New Roman"/>
                <a:cs typeface="Times New Roman"/>
              </a:rPr>
              <a:t>) that enters </a:t>
            </a:r>
            <a:r>
              <a:rPr sz="1200" spc="-20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20C°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leaves at </a:t>
            </a:r>
            <a:r>
              <a:rPr sz="1200" b="1" i="1" spc="-5" dirty="0">
                <a:latin typeface="Times New Roman"/>
                <a:cs typeface="Times New Roman"/>
              </a:rPr>
              <a:t>55C°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dirty="0">
                <a:latin typeface="Times New Roman"/>
                <a:cs typeface="Times New Roman"/>
              </a:rPr>
              <a:t>The overall </a:t>
            </a:r>
            <a:r>
              <a:rPr sz="1200" spc="-5" dirty="0">
                <a:latin typeface="Times New Roman"/>
                <a:cs typeface="Times New Roman"/>
              </a:rPr>
              <a:t>heat transfer  coefficient </a:t>
            </a:r>
            <a:r>
              <a:rPr sz="1200" spc="-10" dirty="0">
                <a:latin typeface="Times New Roman"/>
                <a:cs typeface="Times New Roman"/>
              </a:rPr>
              <a:t>based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inner </a:t>
            </a:r>
            <a:r>
              <a:rPr sz="1200" spc="-5" dirty="0">
                <a:latin typeface="Times New Roman"/>
                <a:cs typeface="Times New Roman"/>
              </a:rPr>
              <a:t>surface area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tube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250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Determine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</a:t>
            </a:r>
            <a:r>
              <a:rPr sz="1200" spc="-5" dirty="0">
                <a:latin typeface="Times New Roman"/>
                <a:cs typeface="Times New Roman"/>
              </a:rPr>
              <a:t>the rate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heat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transfer,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</a:t>
            </a:r>
            <a:r>
              <a:rPr sz="1200" b="1" i="1" spc="4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mass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flow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rate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water,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endParaRPr sz="1200">
              <a:latin typeface="Times New Roman"/>
              <a:cs typeface="Times New Roman"/>
            </a:endParaRPr>
          </a:p>
          <a:p>
            <a:pPr marL="38100" marR="34290" algn="just">
              <a:lnSpc>
                <a:spcPts val="1370"/>
              </a:lnSpc>
              <a:spcBef>
                <a:spcPts val="55"/>
              </a:spcBef>
            </a:pP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(c)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surface area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inner </a:t>
            </a:r>
            <a:r>
              <a:rPr sz="1200" spc="-5" dirty="0">
                <a:latin typeface="Times New Roman"/>
                <a:cs typeface="Times New Roman"/>
              </a:rPr>
              <a:t>side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tube.</a:t>
            </a:r>
            <a:endParaRPr sz="1200">
              <a:latin typeface="Times New Roman"/>
              <a:cs typeface="Times New Roman"/>
            </a:endParaRPr>
          </a:p>
          <a:p>
            <a:pPr marL="687070" algn="just">
              <a:lnSpc>
                <a:spcPts val="1405"/>
              </a:lnSpc>
            </a:pPr>
            <a:r>
              <a:rPr sz="1200" b="1" i="1" u="heavy" spc="-5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358.4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kW,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2.45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kg/s,</a:t>
            </a:r>
            <a:r>
              <a:rPr sz="1200" b="1" i="1" spc="-2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64.0m</a:t>
            </a:r>
            <a:r>
              <a:rPr sz="1200" b="1" i="1" spc="-7" baseline="38194" dirty="0">
                <a:solidFill>
                  <a:srgbClr val="F50795"/>
                </a:solidFill>
                <a:latin typeface="Times New Roman"/>
                <a:cs typeface="Times New Roman"/>
              </a:rPr>
              <a:t>2</a:t>
            </a:r>
            <a:endParaRPr sz="1200" baseline="38194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210055" y="8517128"/>
            <a:ext cx="2462784" cy="1170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164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4331" y="375411"/>
            <a:ext cx="109601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Seven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16305" y="375411"/>
            <a:ext cx="130111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spc="-6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Exchangers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851147" y="722883"/>
            <a:ext cx="3132455" cy="161353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7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7.19-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binary </a:t>
            </a:r>
            <a:r>
              <a:rPr sz="1200" dirty="0">
                <a:latin typeface="Times New Roman"/>
                <a:cs typeface="Times New Roman"/>
              </a:rPr>
              <a:t>geothermal power </a:t>
            </a:r>
            <a:r>
              <a:rPr sz="1200" spc="-5" dirty="0">
                <a:latin typeface="Times New Roman"/>
                <a:cs typeface="Times New Roman"/>
              </a:rPr>
              <a:t>plant, the  working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iso-butane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condensed </a:t>
            </a:r>
            <a:r>
              <a:rPr sz="1200" spc="5" dirty="0">
                <a:latin typeface="Times New Roman"/>
                <a:cs typeface="Times New Roman"/>
              </a:rPr>
              <a:t>by  </a:t>
            </a:r>
            <a:r>
              <a:rPr sz="1200" spc="-15" dirty="0">
                <a:latin typeface="Times New Roman"/>
                <a:cs typeface="Times New Roman"/>
              </a:rPr>
              <a:t>air in </a:t>
            </a:r>
            <a:r>
              <a:rPr sz="1200" spc="-5" dirty="0">
                <a:latin typeface="Times New Roman"/>
                <a:cs typeface="Times New Roman"/>
              </a:rPr>
              <a:t>a condenser at </a:t>
            </a:r>
            <a:r>
              <a:rPr sz="1200" b="1" i="1" spc="-5" dirty="0">
                <a:latin typeface="Times New Roman"/>
                <a:cs typeface="Times New Roman"/>
              </a:rPr>
              <a:t>75C°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h</a:t>
            </a:r>
            <a:r>
              <a:rPr sz="1200" b="1" i="1" spc="-7" baseline="-10416" dirty="0">
                <a:latin typeface="Times New Roman"/>
                <a:cs typeface="Times New Roman"/>
              </a:rPr>
              <a:t>fg </a:t>
            </a:r>
            <a:r>
              <a:rPr sz="1200" b="1" i="1" spc="-5" dirty="0">
                <a:latin typeface="Times New Roman"/>
                <a:cs typeface="Times New Roman"/>
              </a:rPr>
              <a:t>_ </a:t>
            </a:r>
            <a:r>
              <a:rPr sz="1200" b="1" i="1" dirty="0">
                <a:latin typeface="Times New Roman"/>
                <a:cs typeface="Times New Roman"/>
              </a:rPr>
              <a:t>255.7 </a:t>
            </a:r>
            <a:r>
              <a:rPr sz="1200" b="1" i="1" spc="-5" dirty="0">
                <a:latin typeface="Times New Roman"/>
                <a:cs typeface="Times New Roman"/>
              </a:rPr>
              <a:t>kJ/kg</a:t>
            </a:r>
            <a:r>
              <a:rPr sz="1200" spc="-5" dirty="0">
                <a:latin typeface="Times New Roman"/>
                <a:cs typeface="Times New Roman"/>
              </a:rPr>
              <a:t>) at a 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b="1" i="1" dirty="0">
                <a:latin typeface="Times New Roman"/>
                <a:cs typeface="Times New Roman"/>
              </a:rPr>
              <a:t>2.7 </a:t>
            </a:r>
            <a:r>
              <a:rPr sz="1200" b="1" i="1" spc="-5" dirty="0">
                <a:latin typeface="Times New Roman"/>
                <a:cs typeface="Times New Roman"/>
              </a:rPr>
              <a:t>kg/s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20" dirty="0">
                <a:latin typeface="Times New Roman"/>
                <a:cs typeface="Times New Roman"/>
              </a:rPr>
              <a:t>Air </a:t>
            </a:r>
            <a:r>
              <a:rPr sz="1200" spc="-5" dirty="0">
                <a:latin typeface="Times New Roman"/>
                <a:cs typeface="Times New Roman"/>
              </a:rPr>
              <a:t>enters the condenser at </a:t>
            </a:r>
            <a:r>
              <a:rPr sz="1200" b="1" i="1" spc="-5" dirty="0">
                <a:latin typeface="Times New Roman"/>
                <a:cs typeface="Times New Roman"/>
              </a:rPr>
              <a:t>21Cº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leaves at </a:t>
            </a:r>
            <a:r>
              <a:rPr sz="1200" b="1" i="1" spc="-5" dirty="0">
                <a:latin typeface="Times New Roman"/>
                <a:cs typeface="Times New Roman"/>
              </a:rPr>
              <a:t>28Cº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heat </a:t>
            </a:r>
            <a:r>
              <a:rPr sz="1200" spc="-5" dirty="0">
                <a:latin typeface="Times New Roman"/>
                <a:cs typeface="Times New Roman"/>
              </a:rPr>
              <a:t>transfer surface area  </a:t>
            </a:r>
            <a:r>
              <a:rPr sz="1200" spc="-10" dirty="0">
                <a:latin typeface="Times New Roman"/>
                <a:cs typeface="Times New Roman"/>
              </a:rPr>
              <a:t>based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iso-butane side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b="1" i="1" spc="5" dirty="0">
                <a:latin typeface="Times New Roman"/>
                <a:cs typeface="Times New Roman"/>
              </a:rPr>
              <a:t>24m</a:t>
            </a:r>
            <a:r>
              <a:rPr sz="1200" b="1" i="1" spc="7" baseline="38194" dirty="0">
                <a:latin typeface="Times New Roman"/>
                <a:cs typeface="Times New Roman"/>
              </a:rPr>
              <a:t>2</a:t>
            </a:r>
            <a:r>
              <a:rPr sz="1200" spc="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Determine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mass flow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5" dirty="0">
                <a:latin typeface="Times New Roman"/>
                <a:cs typeface="Times New Roman"/>
              </a:rPr>
              <a:t>air </a:t>
            </a:r>
            <a:r>
              <a:rPr sz="1200" spc="-5" dirty="0">
                <a:latin typeface="Times New Roman"/>
                <a:cs typeface="Times New Roman"/>
              </a:rPr>
              <a:t>and the </a:t>
            </a:r>
            <a:r>
              <a:rPr sz="1200" dirty="0">
                <a:latin typeface="Times New Roman"/>
                <a:cs typeface="Times New Roman"/>
              </a:rPr>
              <a:t>overall </a:t>
            </a:r>
            <a:r>
              <a:rPr sz="1200" spc="-5" dirty="0">
                <a:latin typeface="Times New Roman"/>
                <a:cs typeface="Times New Roman"/>
              </a:rPr>
              <a:t>heat  transfer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coefficient.</a:t>
            </a:r>
            <a:endParaRPr sz="1200">
              <a:latin typeface="Times New Roman"/>
              <a:cs typeface="Times New Roman"/>
            </a:endParaRPr>
          </a:p>
          <a:p>
            <a:pPr marL="878840" algn="just">
              <a:lnSpc>
                <a:spcPts val="1415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98.14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kg/s, 571 W/m</a:t>
            </a:r>
            <a:r>
              <a:rPr sz="1200" b="1" i="1" spc="-7" baseline="38194" dirty="0">
                <a:solidFill>
                  <a:srgbClr val="F50795"/>
                </a:solidFill>
                <a:latin typeface="Times New Roman"/>
                <a:cs typeface="Times New Roman"/>
              </a:rPr>
              <a:t>2</a:t>
            </a:r>
            <a:r>
              <a:rPr sz="1200" b="1" i="1" spc="195" baseline="38194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·C°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51147" y="3658107"/>
            <a:ext cx="3132455" cy="213804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7.20- </a:t>
            </a:r>
            <a:r>
              <a:rPr sz="1200" spc="-15" dirty="0">
                <a:latin typeface="Times New Roman"/>
                <a:cs typeface="Times New Roman"/>
              </a:rPr>
              <a:t>Hot </a:t>
            </a:r>
            <a:r>
              <a:rPr sz="1200" spc="-10" dirty="0">
                <a:latin typeface="Times New Roman"/>
                <a:cs typeface="Times New Roman"/>
              </a:rPr>
              <a:t>exhaust </a:t>
            </a:r>
            <a:r>
              <a:rPr sz="1200" spc="-5" dirty="0">
                <a:latin typeface="Times New Roman"/>
                <a:cs typeface="Times New Roman"/>
              </a:rPr>
              <a:t>gases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stationary </a:t>
            </a:r>
            <a:r>
              <a:rPr sz="1200" spc="5" dirty="0">
                <a:latin typeface="Times New Roman"/>
                <a:cs typeface="Times New Roman"/>
              </a:rPr>
              <a:t>diesel  </a:t>
            </a:r>
            <a:r>
              <a:rPr sz="1200" spc="-10" dirty="0">
                <a:latin typeface="Times New Roman"/>
                <a:cs typeface="Times New Roman"/>
              </a:rPr>
              <a:t>engine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used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generate </a:t>
            </a:r>
            <a:r>
              <a:rPr sz="1200" dirty="0">
                <a:latin typeface="Times New Roman"/>
                <a:cs typeface="Times New Roman"/>
              </a:rPr>
              <a:t>steam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5" dirty="0">
                <a:latin typeface="Times New Roman"/>
                <a:cs typeface="Times New Roman"/>
              </a:rPr>
              <a:t>an  </a:t>
            </a:r>
            <a:r>
              <a:rPr sz="1200" spc="-5" dirty="0">
                <a:latin typeface="Times New Roman"/>
                <a:cs typeface="Times New Roman"/>
              </a:rPr>
              <a:t>evaporator. </a:t>
            </a:r>
            <a:r>
              <a:rPr sz="1200" spc="-10" dirty="0">
                <a:latin typeface="Times New Roman"/>
                <a:cs typeface="Times New Roman"/>
              </a:rPr>
              <a:t>Exhaust </a:t>
            </a:r>
            <a:r>
              <a:rPr sz="1200" spc="-5" dirty="0">
                <a:latin typeface="Times New Roman"/>
                <a:cs typeface="Times New Roman"/>
              </a:rPr>
              <a:t>gases (</a:t>
            </a:r>
            <a:r>
              <a:rPr sz="1200" b="1" i="1" spc="-5" dirty="0">
                <a:latin typeface="Times New Roman"/>
                <a:cs typeface="Times New Roman"/>
              </a:rPr>
              <a:t>C</a:t>
            </a:r>
            <a:r>
              <a:rPr sz="1200" b="1" i="1" spc="-7" baseline="-10416" dirty="0">
                <a:latin typeface="Times New Roman"/>
                <a:cs typeface="Times New Roman"/>
              </a:rPr>
              <a:t>p </a:t>
            </a:r>
            <a:r>
              <a:rPr sz="1200" b="1" i="1" spc="-5" dirty="0">
                <a:latin typeface="Times New Roman"/>
                <a:cs typeface="Times New Roman"/>
              </a:rPr>
              <a:t>= 1051 J/kg ·Cº</a:t>
            </a:r>
            <a:r>
              <a:rPr sz="1200" spc="-5" dirty="0">
                <a:latin typeface="Times New Roman"/>
                <a:cs typeface="Times New Roman"/>
              </a:rPr>
              <a:t>)  enter the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exchanger at </a:t>
            </a:r>
            <a:r>
              <a:rPr sz="1200" b="1" i="1" spc="-5" dirty="0">
                <a:latin typeface="Times New Roman"/>
                <a:cs typeface="Times New Roman"/>
              </a:rPr>
              <a:t>550Cº </a:t>
            </a:r>
            <a:r>
              <a:rPr sz="1200" spc="-5" dirty="0">
                <a:latin typeface="Times New Roman"/>
                <a:cs typeface="Times New Roman"/>
              </a:rPr>
              <a:t>at a rate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0.25  </a:t>
            </a:r>
            <a:r>
              <a:rPr sz="1200" b="1" i="1" spc="-5" dirty="0">
                <a:latin typeface="Times New Roman"/>
                <a:cs typeface="Times New Roman"/>
              </a:rPr>
              <a:t>kg/s </a:t>
            </a:r>
            <a:r>
              <a:rPr sz="1200" spc="-10" dirty="0">
                <a:latin typeface="Times New Roman"/>
                <a:cs typeface="Times New Roman"/>
              </a:rPr>
              <a:t>while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5" dirty="0">
                <a:latin typeface="Times New Roman"/>
                <a:cs typeface="Times New Roman"/>
              </a:rPr>
              <a:t>enters as </a:t>
            </a:r>
            <a:r>
              <a:rPr sz="1200" dirty="0">
                <a:latin typeface="Times New Roman"/>
                <a:cs typeface="Times New Roman"/>
              </a:rPr>
              <a:t>saturated </a:t>
            </a:r>
            <a:r>
              <a:rPr sz="1200" spc="-10" dirty="0">
                <a:latin typeface="Times New Roman"/>
                <a:cs typeface="Times New Roman"/>
              </a:rPr>
              <a:t>liquid </a:t>
            </a:r>
            <a:r>
              <a:rPr sz="1200" spc="-5" dirty="0">
                <a:latin typeface="Times New Roman"/>
                <a:cs typeface="Times New Roman"/>
              </a:rPr>
              <a:t>and  </a:t>
            </a:r>
            <a:r>
              <a:rPr sz="1200" dirty="0">
                <a:latin typeface="Times New Roman"/>
                <a:cs typeface="Times New Roman"/>
              </a:rPr>
              <a:t>evaporates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200Cº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h</a:t>
            </a:r>
            <a:r>
              <a:rPr sz="1200" b="1" i="1" spc="-7" baseline="-10416" dirty="0">
                <a:latin typeface="Times New Roman"/>
                <a:cs typeface="Times New Roman"/>
              </a:rPr>
              <a:t>fg </a:t>
            </a:r>
            <a:r>
              <a:rPr sz="1200" b="1" i="1" spc="-5" dirty="0">
                <a:latin typeface="Times New Roman"/>
                <a:cs typeface="Times New Roman"/>
              </a:rPr>
              <a:t>= 1941 </a:t>
            </a:r>
            <a:r>
              <a:rPr sz="1200" b="1" i="1" dirty="0">
                <a:latin typeface="Times New Roman"/>
                <a:cs typeface="Times New Roman"/>
              </a:rPr>
              <a:t>kJ/kg</a:t>
            </a:r>
            <a:r>
              <a:rPr sz="1200" dirty="0">
                <a:latin typeface="Times New Roman"/>
                <a:cs typeface="Times New Roman"/>
              </a:rPr>
              <a:t>).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heat  transfer surface area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heat exchanger </a:t>
            </a:r>
            <a:r>
              <a:rPr sz="1200" spc="-10" dirty="0">
                <a:latin typeface="Times New Roman"/>
                <a:cs typeface="Times New Roman"/>
              </a:rPr>
              <a:t>based 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10" dirty="0">
                <a:latin typeface="Times New Roman"/>
                <a:cs typeface="Times New Roman"/>
              </a:rPr>
              <a:t>side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b="1" i="1" spc="5" dirty="0">
                <a:latin typeface="Times New Roman"/>
                <a:cs typeface="Times New Roman"/>
              </a:rPr>
              <a:t>0.5m</a:t>
            </a:r>
            <a:r>
              <a:rPr sz="1200" b="1" i="1" spc="7" baseline="38194" dirty="0">
                <a:latin typeface="Times New Roman"/>
                <a:cs typeface="Times New Roman"/>
              </a:rPr>
              <a:t>2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overall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 coefficient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1780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·Cº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 of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transfer, the </a:t>
            </a:r>
            <a:r>
              <a:rPr sz="1200" spc="-10" dirty="0">
                <a:latin typeface="Times New Roman"/>
                <a:cs typeface="Times New Roman"/>
              </a:rPr>
              <a:t>exit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exhaust  </a:t>
            </a:r>
            <a:r>
              <a:rPr sz="1200" spc="-10" dirty="0">
                <a:latin typeface="Times New Roman"/>
                <a:cs typeface="Times New Roman"/>
              </a:rPr>
              <a:t>gases,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5" dirty="0">
                <a:latin typeface="Times New Roman"/>
                <a:cs typeface="Times New Roman"/>
              </a:rPr>
              <a:t>evaporation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water.</a:t>
            </a:r>
            <a:endParaRPr sz="1200">
              <a:latin typeface="Times New Roman"/>
              <a:cs typeface="Times New Roman"/>
            </a:endParaRPr>
          </a:p>
          <a:p>
            <a:pPr marL="458470" algn="just">
              <a:lnSpc>
                <a:spcPts val="1390"/>
              </a:lnSpc>
            </a:pPr>
            <a:r>
              <a:rPr sz="1200" b="1" i="1" u="heavy" spc="-5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88.85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kW,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211.8C°, 0.0458</a:t>
            </a:r>
            <a:r>
              <a:rPr sz="1200" b="1" i="1" spc="5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kg/s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25747" y="5934964"/>
            <a:ext cx="3180080" cy="178752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63500" marR="55880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7.21-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textile </a:t>
            </a:r>
            <a:r>
              <a:rPr sz="1200" spc="-10" dirty="0">
                <a:latin typeface="Times New Roman"/>
                <a:cs typeface="Times New Roman"/>
              </a:rPr>
              <a:t>manufacturing </a:t>
            </a:r>
            <a:r>
              <a:rPr sz="1200" dirty="0">
                <a:latin typeface="Times New Roman"/>
                <a:cs typeface="Times New Roman"/>
              </a:rPr>
              <a:t>plant,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waste  </a:t>
            </a:r>
            <a:r>
              <a:rPr sz="1200" spc="-10" dirty="0">
                <a:latin typeface="Times New Roman"/>
                <a:cs typeface="Times New Roman"/>
              </a:rPr>
              <a:t>dyeing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C</a:t>
            </a:r>
            <a:r>
              <a:rPr sz="1200" b="1" i="1" spc="-7" baseline="-10416" dirty="0">
                <a:latin typeface="Times New Roman"/>
                <a:cs typeface="Times New Roman"/>
              </a:rPr>
              <a:t>p </a:t>
            </a:r>
            <a:r>
              <a:rPr sz="1200" b="1" i="1" spc="-5" dirty="0">
                <a:latin typeface="Times New Roman"/>
                <a:cs typeface="Times New Roman"/>
              </a:rPr>
              <a:t>= 4295 J/g ·Cº</a:t>
            </a:r>
            <a:r>
              <a:rPr sz="1200" spc="-5" dirty="0">
                <a:latin typeface="Times New Roman"/>
                <a:cs typeface="Times New Roman"/>
              </a:rPr>
              <a:t>) at </a:t>
            </a:r>
            <a:r>
              <a:rPr sz="1200" b="1" i="1" dirty="0">
                <a:latin typeface="Times New Roman"/>
                <a:cs typeface="Times New Roman"/>
              </a:rPr>
              <a:t>75C</a:t>
            </a:r>
            <a:r>
              <a:rPr sz="1200" dirty="0">
                <a:latin typeface="Times New Roman"/>
                <a:cs typeface="Times New Roman"/>
              </a:rPr>
              <a:t>°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 </a:t>
            </a:r>
            <a:r>
              <a:rPr sz="1200" spc="-5" dirty="0">
                <a:latin typeface="Times New Roman"/>
                <a:cs typeface="Times New Roman"/>
              </a:rPr>
              <a:t>used to </a:t>
            </a:r>
            <a:r>
              <a:rPr sz="1200" spc="-10" dirty="0">
                <a:latin typeface="Times New Roman"/>
                <a:cs typeface="Times New Roman"/>
              </a:rPr>
              <a:t>preheat fresh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C</a:t>
            </a:r>
            <a:r>
              <a:rPr sz="1200" b="1" i="1" spc="-7" baseline="-10416" dirty="0">
                <a:latin typeface="Times New Roman"/>
                <a:cs typeface="Times New Roman"/>
              </a:rPr>
              <a:t>p </a:t>
            </a:r>
            <a:r>
              <a:rPr sz="1200" b="1" i="1" spc="-5" dirty="0">
                <a:latin typeface="Times New Roman"/>
                <a:cs typeface="Times New Roman"/>
              </a:rPr>
              <a:t>= 4180 </a:t>
            </a:r>
            <a:r>
              <a:rPr sz="1200" b="1" i="1" spc="-10" dirty="0">
                <a:latin typeface="Times New Roman"/>
                <a:cs typeface="Times New Roman"/>
              </a:rPr>
              <a:t>J/kg </a:t>
            </a:r>
            <a:r>
              <a:rPr sz="1200" b="1" i="1" spc="-5" dirty="0">
                <a:latin typeface="Times New Roman"/>
                <a:cs typeface="Times New Roman"/>
              </a:rPr>
              <a:t>·Cº</a:t>
            </a:r>
            <a:r>
              <a:rPr sz="1200" spc="-5" dirty="0">
                <a:latin typeface="Times New Roman"/>
                <a:cs typeface="Times New Roman"/>
              </a:rPr>
              <a:t>)  at </a:t>
            </a:r>
            <a:r>
              <a:rPr sz="1200" b="1" i="1" spc="-5" dirty="0">
                <a:latin typeface="Times New Roman"/>
                <a:cs typeface="Times New Roman"/>
              </a:rPr>
              <a:t>15Cº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-10" dirty="0">
                <a:latin typeface="Times New Roman"/>
                <a:cs typeface="Times New Roman"/>
              </a:rPr>
              <a:t>same flow </a:t>
            </a:r>
            <a:r>
              <a:rPr sz="1200" spc="5" dirty="0">
                <a:latin typeface="Times New Roman"/>
                <a:cs typeface="Times New Roman"/>
              </a:rPr>
              <a:t>rate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double-pipe  counter-flow </a:t>
            </a:r>
            <a:r>
              <a:rPr sz="1200" spc="-10" dirty="0">
                <a:latin typeface="Times New Roman"/>
                <a:cs typeface="Times New Roman"/>
              </a:rPr>
              <a:t>heat exchanger. The </a:t>
            </a:r>
            <a:r>
              <a:rPr sz="1200" spc="-5" dirty="0">
                <a:latin typeface="Times New Roman"/>
                <a:cs typeface="Times New Roman"/>
              </a:rPr>
              <a:t>heat transfer  surface area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exchanger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5" dirty="0">
                <a:latin typeface="Times New Roman"/>
                <a:cs typeface="Times New Roman"/>
              </a:rPr>
              <a:t>1.65m</a:t>
            </a:r>
            <a:r>
              <a:rPr sz="1200" b="1" i="1" spc="7" baseline="38194" dirty="0">
                <a:latin typeface="Times New Roman"/>
                <a:cs typeface="Times New Roman"/>
              </a:rPr>
              <a:t>2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spc="-5" dirty="0">
                <a:latin typeface="Times New Roman"/>
                <a:cs typeface="Times New Roman"/>
              </a:rPr>
              <a:t>the overall heat  transfer  coefficient 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625</a:t>
            </a:r>
            <a:r>
              <a:rPr sz="1200" b="1" i="1" spc="14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endParaRPr sz="1200" baseline="38194">
              <a:latin typeface="Times New Roman"/>
              <a:cs typeface="Times New Roman"/>
            </a:endParaRPr>
          </a:p>
          <a:p>
            <a:pPr marL="63500" marR="57785" algn="just">
              <a:lnSpc>
                <a:spcPct val="95800"/>
              </a:lnSpc>
              <a:spcBef>
                <a:spcPts val="10"/>
              </a:spcBef>
              <a:buSzPct val="91666"/>
              <a:buChar char="·"/>
              <a:tabLst>
                <a:tab pos="103505" algn="l"/>
              </a:tabLst>
            </a:pPr>
            <a:r>
              <a:rPr sz="1200" b="1" i="1" spc="-5" dirty="0">
                <a:latin typeface="Times New Roman"/>
                <a:cs typeface="Times New Roman"/>
              </a:rPr>
              <a:t>Cº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5" dirty="0">
                <a:latin typeface="Times New Roman"/>
                <a:cs typeface="Times New Roman"/>
              </a:rPr>
              <a:t>heat transfer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heat  exchanger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35kW</a:t>
            </a:r>
            <a:r>
              <a:rPr sz="1200" spc="-5" dirty="0">
                <a:latin typeface="Times New Roman"/>
                <a:cs typeface="Times New Roman"/>
              </a:rPr>
              <a:t>, determine the outlet  temperature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5" dirty="0">
                <a:latin typeface="Times New Roman"/>
                <a:cs typeface="Times New Roman"/>
              </a:rPr>
              <a:t>mass  </a:t>
            </a:r>
            <a:r>
              <a:rPr sz="1200" spc="-10" dirty="0">
                <a:latin typeface="Times New Roman"/>
                <a:cs typeface="Times New Roman"/>
              </a:rPr>
              <a:t>flow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dirty="0">
                <a:latin typeface="Times New Roman"/>
                <a:cs typeface="Times New Roman"/>
              </a:rPr>
              <a:t>each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fluid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76547" y="7687564"/>
            <a:ext cx="30448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65175" algn="l"/>
              </a:tabLst>
            </a:pPr>
            <a:r>
              <a:rPr sz="1200" spc="-10" dirty="0">
                <a:latin typeface="Times New Roman"/>
                <a:cs typeface="Times New Roman"/>
              </a:rPr>
              <a:t>stream.	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41.4C°,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49.3C°,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0.317</a:t>
            </a:r>
            <a:r>
              <a:rPr sz="1200" b="1" i="1" spc="9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kg/s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2327" y="722883"/>
            <a:ext cx="3154680" cy="161036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50800" marR="46355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7.16- </a:t>
            </a:r>
            <a:r>
              <a:rPr sz="1200" spc="-5" dirty="0">
                <a:latin typeface="Times New Roman"/>
                <a:cs typeface="Times New Roman"/>
              </a:rPr>
              <a:t>A shell-and-tube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exchanger with </a:t>
            </a:r>
            <a:r>
              <a:rPr sz="1200" b="1" i="1" spc="-5" dirty="0">
                <a:latin typeface="Times New Roman"/>
                <a:cs typeface="Times New Roman"/>
              </a:rPr>
              <a:t>2</a:t>
            </a:r>
            <a:r>
              <a:rPr sz="1200" spc="-5" dirty="0">
                <a:latin typeface="Times New Roman"/>
                <a:cs typeface="Times New Roman"/>
              </a:rPr>
              <a:t>-  shell </a:t>
            </a:r>
            <a:r>
              <a:rPr sz="1200" dirty="0">
                <a:latin typeface="Times New Roman"/>
                <a:cs typeface="Times New Roman"/>
              </a:rPr>
              <a:t>passes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latin typeface="Times New Roman"/>
                <a:cs typeface="Times New Roman"/>
              </a:rPr>
              <a:t>8</a:t>
            </a:r>
            <a:r>
              <a:rPr sz="1200" dirty="0">
                <a:latin typeface="Times New Roman"/>
                <a:cs typeface="Times New Roman"/>
              </a:rPr>
              <a:t>-tube passes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used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heat  </a:t>
            </a:r>
            <a:r>
              <a:rPr sz="1200" spc="-5" dirty="0">
                <a:latin typeface="Times New Roman"/>
                <a:cs typeface="Times New Roman"/>
              </a:rPr>
              <a:t>ethyl </a:t>
            </a:r>
            <a:r>
              <a:rPr sz="1200" dirty="0">
                <a:latin typeface="Times New Roman"/>
                <a:cs typeface="Times New Roman"/>
              </a:rPr>
              <a:t>alcohol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C</a:t>
            </a:r>
            <a:r>
              <a:rPr sz="1200" b="1" i="1" spc="-7" baseline="-10416" dirty="0">
                <a:latin typeface="Times New Roman"/>
                <a:cs typeface="Times New Roman"/>
              </a:rPr>
              <a:t>p </a:t>
            </a:r>
            <a:r>
              <a:rPr sz="1200" b="1" i="1" spc="-5" dirty="0">
                <a:latin typeface="Times New Roman"/>
                <a:cs typeface="Times New Roman"/>
              </a:rPr>
              <a:t>= 2670 J/kg ·C°</a:t>
            </a:r>
            <a:r>
              <a:rPr sz="1200" spc="-5" dirty="0">
                <a:latin typeface="Times New Roman"/>
                <a:cs typeface="Times New Roman"/>
              </a:rPr>
              <a:t>)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tubes  from </a:t>
            </a:r>
            <a:r>
              <a:rPr sz="1200" b="1" i="1" spc="-5" dirty="0">
                <a:latin typeface="Times New Roman"/>
                <a:cs typeface="Times New Roman"/>
              </a:rPr>
              <a:t>25C°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b="1" i="1" spc="-5" dirty="0">
                <a:latin typeface="Times New Roman"/>
                <a:cs typeface="Times New Roman"/>
              </a:rPr>
              <a:t>70C° </a:t>
            </a:r>
            <a:r>
              <a:rPr sz="1200" spc="-20" dirty="0">
                <a:latin typeface="Times New Roman"/>
                <a:cs typeface="Times New Roman"/>
              </a:rPr>
              <a:t>at </a:t>
            </a:r>
            <a:r>
              <a:rPr sz="1200" spc="-5" dirty="0">
                <a:latin typeface="Times New Roman"/>
                <a:cs typeface="Times New Roman"/>
              </a:rPr>
              <a:t>a rate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2.1 </a:t>
            </a:r>
            <a:r>
              <a:rPr sz="1200" b="1" i="1" spc="-5" dirty="0">
                <a:latin typeface="Times New Roman"/>
                <a:cs typeface="Times New Roman"/>
              </a:rPr>
              <a:t>kg/s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 heating  </a:t>
            </a:r>
            <a:r>
              <a:rPr sz="1200" spc="-15" dirty="0">
                <a:latin typeface="Times New Roman"/>
                <a:cs typeface="Times New Roman"/>
              </a:rPr>
              <a:t>is 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 </a:t>
            </a:r>
            <a:r>
              <a:rPr sz="1200" spc="-5" dirty="0">
                <a:latin typeface="Times New Roman"/>
                <a:cs typeface="Times New Roman"/>
              </a:rPr>
              <a:t>done  by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10" dirty="0">
                <a:latin typeface="Times New Roman"/>
                <a:cs typeface="Times New Roman"/>
              </a:rPr>
              <a:t>(</a:t>
            </a:r>
            <a:r>
              <a:rPr sz="1200" b="1" i="1" spc="-10" dirty="0">
                <a:latin typeface="Times New Roman"/>
                <a:cs typeface="Times New Roman"/>
              </a:rPr>
              <a:t>C</a:t>
            </a:r>
            <a:r>
              <a:rPr sz="1200" b="1" i="1" spc="-15" baseline="-10416" dirty="0">
                <a:latin typeface="Times New Roman"/>
                <a:cs typeface="Times New Roman"/>
              </a:rPr>
              <a:t>p  </a:t>
            </a:r>
            <a:r>
              <a:rPr sz="1200" b="1" i="1" spc="-5" dirty="0">
                <a:latin typeface="Times New Roman"/>
                <a:cs typeface="Times New Roman"/>
              </a:rPr>
              <a:t>= 4190 </a:t>
            </a:r>
            <a:r>
              <a:rPr sz="1200" b="1" i="1" spc="13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J/kg</a:t>
            </a:r>
            <a:endParaRPr sz="1200">
              <a:latin typeface="Times New Roman"/>
              <a:cs typeface="Times New Roman"/>
            </a:endParaRPr>
          </a:p>
          <a:p>
            <a:pPr marL="50800" marR="45720" algn="just">
              <a:lnSpc>
                <a:spcPts val="1390"/>
              </a:lnSpc>
              <a:spcBef>
                <a:spcPts val="15"/>
              </a:spcBef>
              <a:buSzPct val="91666"/>
              <a:buChar char="·"/>
              <a:tabLst>
                <a:tab pos="90805" algn="l"/>
              </a:tabLst>
            </a:pPr>
            <a:r>
              <a:rPr sz="1200" b="1" i="1" spc="-10" dirty="0">
                <a:latin typeface="Times New Roman"/>
                <a:cs typeface="Times New Roman"/>
              </a:rPr>
              <a:t>C°</a:t>
            </a:r>
            <a:r>
              <a:rPr sz="1200" spc="-10" dirty="0">
                <a:latin typeface="Times New Roman"/>
                <a:cs typeface="Times New Roman"/>
              </a:rPr>
              <a:t>) </a:t>
            </a:r>
            <a:r>
              <a:rPr sz="1200" spc="-5" dirty="0">
                <a:latin typeface="Times New Roman"/>
                <a:cs typeface="Times New Roman"/>
              </a:rPr>
              <a:t>that enters the shell side at </a:t>
            </a:r>
            <a:r>
              <a:rPr sz="1200" b="1" i="1" spc="-5" dirty="0">
                <a:latin typeface="Times New Roman"/>
                <a:cs typeface="Times New Roman"/>
              </a:rPr>
              <a:t>95C°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leaves  at  </a:t>
            </a:r>
            <a:r>
              <a:rPr sz="1200" b="1" i="1" spc="-10" dirty="0">
                <a:latin typeface="Times New Roman"/>
                <a:cs typeface="Times New Roman"/>
              </a:rPr>
              <a:t>45C°</a:t>
            </a:r>
            <a:r>
              <a:rPr sz="1200" spc="-10" dirty="0">
                <a:latin typeface="Times New Roman"/>
                <a:cs typeface="Times New Roman"/>
              </a:rPr>
              <a:t>. </a:t>
            </a:r>
            <a:r>
              <a:rPr sz="1200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overall </a:t>
            </a:r>
            <a:r>
              <a:rPr sz="1200" spc="-15" dirty="0">
                <a:latin typeface="Times New Roman"/>
                <a:cs typeface="Times New Roman"/>
              </a:rPr>
              <a:t>heat  </a:t>
            </a:r>
            <a:r>
              <a:rPr sz="1200" spc="-5" dirty="0">
                <a:latin typeface="Times New Roman"/>
                <a:cs typeface="Times New Roman"/>
              </a:rPr>
              <a:t>transfer coefficient 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is</a:t>
            </a:r>
            <a:endParaRPr sz="1200">
              <a:latin typeface="Times New Roman"/>
              <a:cs typeface="Times New Roman"/>
            </a:endParaRPr>
          </a:p>
          <a:p>
            <a:pPr marL="50800" algn="just">
              <a:lnSpc>
                <a:spcPts val="1310"/>
              </a:lnSpc>
            </a:pPr>
            <a:r>
              <a:rPr sz="1200" b="1" i="1" spc="-5" dirty="0">
                <a:latin typeface="Times New Roman"/>
                <a:cs typeface="Times New Roman"/>
              </a:rPr>
              <a:t>950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surface</a:t>
            </a:r>
            <a:endParaRPr sz="1200">
              <a:latin typeface="Times New Roman"/>
              <a:cs typeface="Times New Roman"/>
            </a:endParaRPr>
          </a:p>
          <a:p>
            <a:pPr marL="50800" algn="just">
              <a:lnSpc>
                <a:spcPts val="1415"/>
              </a:lnSpc>
            </a:pPr>
            <a:r>
              <a:rPr sz="1200" spc="-5" dirty="0">
                <a:latin typeface="Times New Roman"/>
                <a:cs typeface="Times New Roman"/>
              </a:rPr>
              <a:t>area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exchanger.          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15.4m</a:t>
            </a:r>
            <a:r>
              <a:rPr sz="1200" b="1" i="1" baseline="38194" dirty="0">
                <a:solidFill>
                  <a:srgbClr val="F50795"/>
                </a:solidFill>
                <a:latin typeface="Times New Roman"/>
                <a:cs typeface="Times New Roman"/>
              </a:rPr>
              <a:t>2</a:t>
            </a:r>
            <a:endParaRPr sz="1200" baseline="38194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5027" y="3731259"/>
            <a:ext cx="3131185" cy="213804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7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7.17- </a:t>
            </a:r>
            <a:r>
              <a:rPr sz="1200" spc="-5" dirty="0">
                <a:latin typeface="Times New Roman"/>
                <a:cs typeface="Times New Roman"/>
              </a:rPr>
              <a:t>Steam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condensed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shell side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1</a:t>
            </a:r>
            <a:r>
              <a:rPr sz="1200" spc="-5" dirty="0">
                <a:latin typeface="Times New Roman"/>
                <a:cs typeface="Times New Roman"/>
              </a:rPr>
              <a:t>-shell-pass and </a:t>
            </a:r>
            <a:r>
              <a:rPr sz="1200" b="1" i="1" spc="-5" dirty="0">
                <a:latin typeface="Times New Roman"/>
                <a:cs typeface="Times New Roman"/>
              </a:rPr>
              <a:t>8</a:t>
            </a:r>
            <a:r>
              <a:rPr sz="1200" spc="-5" dirty="0">
                <a:latin typeface="Times New Roman"/>
                <a:cs typeface="Times New Roman"/>
              </a:rPr>
              <a:t>-tube-passes condenser,  with </a:t>
            </a:r>
            <a:r>
              <a:rPr sz="1200" b="1" i="1" spc="-5" dirty="0">
                <a:latin typeface="Times New Roman"/>
                <a:cs typeface="Times New Roman"/>
              </a:rPr>
              <a:t>50 </a:t>
            </a:r>
            <a:r>
              <a:rPr sz="1200" spc="-5" dirty="0">
                <a:latin typeface="Times New Roman"/>
                <a:cs typeface="Times New Roman"/>
              </a:rPr>
              <a:t>tubes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5" dirty="0">
                <a:latin typeface="Times New Roman"/>
                <a:cs typeface="Times New Roman"/>
              </a:rPr>
              <a:t>each </a:t>
            </a:r>
            <a:r>
              <a:rPr sz="1200" spc="-5" dirty="0">
                <a:latin typeface="Times New Roman"/>
                <a:cs typeface="Times New Roman"/>
              </a:rPr>
              <a:t>pass at </a:t>
            </a:r>
            <a:r>
              <a:rPr sz="1200" b="1" i="1" spc="-5" dirty="0">
                <a:latin typeface="Times New Roman"/>
                <a:cs typeface="Times New Roman"/>
              </a:rPr>
              <a:t>90F°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h</a:t>
            </a:r>
            <a:r>
              <a:rPr sz="1200" b="1" i="1" spc="-7" baseline="-10416" dirty="0">
                <a:latin typeface="Times New Roman"/>
                <a:cs typeface="Times New Roman"/>
              </a:rPr>
              <a:t>fg </a:t>
            </a:r>
            <a:r>
              <a:rPr sz="1200" b="1" i="1" spc="-5" dirty="0">
                <a:latin typeface="Times New Roman"/>
                <a:cs typeface="Times New Roman"/>
              </a:rPr>
              <a:t>= 1043  Btu/lbm</a:t>
            </a:r>
            <a:r>
              <a:rPr sz="1200" spc="-5" dirty="0">
                <a:latin typeface="Times New Roman"/>
                <a:cs typeface="Times New Roman"/>
              </a:rPr>
              <a:t>). </a:t>
            </a:r>
            <a:r>
              <a:rPr sz="1200" spc="-10" dirty="0">
                <a:latin typeface="Times New Roman"/>
                <a:cs typeface="Times New Roman"/>
              </a:rPr>
              <a:t>Cooling </a:t>
            </a:r>
            <a:r>
              <a:rPr sz="1200" spc="5" dirty="0">
                <a:latin typeface="Times New Roman"/>
                <a:cs typeface="Times New Roman"/>
              </a:rPr>
              <a:t>water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C</a:t>
            </a:r>
            <a:r>
              <a:rPr sz="1200" b="1" i="1" spc="-7" baseline="-10416" dirty="0">
                <a:latin typeface="Times New Roman"/>
                <a:cs typeface="Times New Roman"/>
              </a:rPr>
              <a:t>p</a:t>
            </a:r>
            <a:r>
              <a:rPr sz="1200" b="1" i="1" spc="-5" dirty="0">
                <a:latin typeface="Times New Roman"/>
                <a:cs typeface="Times New Roman"/>
              </a:rPr>
              <a:t>=1.0 </a:t>
            </a:r>
            <a:r>
              <a:rPr sz="1200" b="1" i="1" spc="-10" dirty="0">
                <a:latin typeface="Times New Roman"/>
                <a:cs typeface="Times New Roman"/>
              </a:rPr>
              <a:t>Btu/lbm </a:t>
            </a:r>
            <a:r>
              <a:rPr sz="1200" b="1" i="1" spc="-5" dirty="0">
                <a:latin typeface="Times New Roman"/>
                <a:cs typeface="Times New Roman"/>
              </a:rPr>
              <a:t>·F°</a:t>
            </a:r>
            <a:r>
              <a:rPr sz="1200" spc="-5" dirty="0">
                <a:latin typeface="Times New Roman"/>
                <a:cs typeface="Times New Roman"/>
              </a:rPr>
              <a:t>)  enters the tubes at </a:t>
            </a:r>
            <a:r>
              <a:rPr sz="1200" b="1" i="1" spc="-5" dirty="0">
                <a:latin typeface="Times New Roman"/>
                <a:cs typeface="Times New Roman"/>
              </a:rPr>
              <a:t>60F°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leaves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10" dirty="0">
                <a:latin typeface="Times New Roman"/>
                <a:cs typeface="Times New Roman"/>
              </a:rPr>
              <a:t>73F°</a:t>
            </a:r>
            <a:r>
              <a:rPr sz="1200" spc="-10" dirty="0">
                <a:latin typeface="Times New Roman"/>
                <a:cs typeface="Times New Roman"/>
              </a:rPr>
              <a:t>. The  </a:t>
            </a:r>
            <a:r>
              <a:rPr sz="1200" spc="-5" dirty="0">
                <a:latin typeface="Times New Roman"/>
                <a:cs typeface="Times New Roman"/>
              </a:rPr>
              <a:t>tubes are thin-walled and have a diameter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0.75in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length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5ft </a:t>
            </a:r>
            <a:r>
              <a:rPr sz="1200" b="1" i="1" spc="-5" dirty="0">
                <a:latin typeface="Times New Roman"/>
                <a:cs typeface="Times New Roman"/>
              </a:rPr>
              <a:t>per </a:t>
            </a:r>
            <a:r>
              <a:rPr sz="1200" b="1" i="1" spc="-10" dirty="0">
                <a:latin typeface="Times New Roman"/>
                <a:cs typeface="Times New Roman"/>
              </a:rPr>
              <a:t>pass</a:t>
            </a:r>
            <a:r>
              <a:rPr sz="1200" spc="-10" dirty="0">
                <a:latin typeface="Times New Roman"/>
                <a:cs typeface="Times New Roman"/>
              </a:rPr>
              <a:t>. </a:t>
            </a:r>
            <a:r>
              <a:rPr sz="1200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overall 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coefficient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600 Btu/h </a:t>
            </a:r>
            <a:r>
              <a:rPr sz="1200" b="1" i="1" dirty="0">
                <a:latin typeface="Times New Roman"/>
                <a:cs typeface="Times New Roman"/>
              </a:rPr>
              <a:t>·ft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·F°</a:t>
            </a:r>
            <a:r>
              <a:rPr sz="1200" spc="-5" dirty="0">
                <a:latin typeface="Times New Roman"/>
                <a:cs typeface="Times New Roman"/>
              </a:rPr>
              <a:t>,</a:t>
            </a:r>
            <a:r>
              <a:rPr sz="1200" spc="17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find</a:t>
            </a:r>
            <a:endParaRPr sz="1200">
              <a:latin typeface="Times New Roman"/>
              <a:cs typeface="Times New Roman"/>
            </a:endParaRPr>
          </a:p>
          <a:p>
            <a:pPr marL="38100" marR="31115" algn="just">
              <a:lnSpc>
                <a:spcPct val="95800"/>
              </a:lnSpc>
              <a:spcBef>
                <a:spcPts val="15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transfer,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of  </a:t>
            </a:r>
            <a:r>
              <a:rPr sz="1200" spc="-5" dirty="0">
                <a:latin typeface="Times New Roman"/>
                <a:cs typeface="Times New Roman"/>
              </a:rPr>
              <a:t>condensation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steam,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(c)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mass </a:t>
            </a:r>
            <a:r>
              <a:rPr sz="1200" spc="-10" dirty="0">
                <a:latin typeface="Times New Roman"/>
                <a:cs typeface="Times New Roman"/>
              </a:rPr>
              <a:t>flow </a:t>
            </a:r>
            <a:r>
              <a:rPr sz="1200" spc="5" dirty="0">
                <a:latin typeface="Times New Roman"/>
                <a:cs typeface="Times New Roman"/>
              </a:rPr>
              <a:t>rate  of </a:t>
            </a:r>
            <a:r>
              <a:rPr sz="1200" spc="-10" dirty="0">
                <a:latin typeface="Times New Roman"/>
                <a:cs typeface="Times New Roman"/>
              </a:rPr>
              <a:t>cold </a:t>
            </a:r>
            <a:r>
              <a:rPr sz="1200" dirty="0">
                <a:latin typeface="Times New Roman"/>
                <a:cs typeface="Times New Roman"/>
              </a:rPr>
              <a:t>water.</a:t>
            </a:r>
            <a:r>
              <a:rPr sz="120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5.396×10</a:t>
            </a:r>
            <a:r>
              <a:rPr sz="1200" b="1" i="1" spc="-7" baseline="38194" dirty="0">
                <a:solidFill>
                  <a:srgbClr val="F50795"/>
                </a:solidFill>
                <a:latin typeface="Times New Roman"/>
                <a:cs typeface="Times New Roman"/>
              </a:rPr>
              <a:t>6</a:t>
            </a:r>
            <a:r>
              <a:rPr sz="1200" b="1" i="1" spc="225" baseline="38194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Btu/h,</a:t>
            </a:r>
            <a:endParaRPr sz="1200">
              <a:latin typeface="Times New Roman"/>
              <a:cs typeface="Times New Roman"/>
            </a:endParaRPr>
          </a:p>
          <a:p>
            <a:pPr marL="1717039" algn="just">
              <a:lnSpc>
                <a:spcPts val="1390"/>
              </a:lnSpc>
            </a:pP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1.44 lbm/s, 115</a:t>
            </a:r>
            <a:r>
              <a:rPr sz="1200" b="1" i="1" spc="-2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lbm/s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5027" y="7760716"/>
            <a:ext cx="3128010" cy="214376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7.18- </a:t>
            </a:r>
            <a:r>
              <a:rPr sz="1200" spc="-5" dirty="0">
                <a:latin typeface="Times New Roman"/>
                <a:cs typeface="Times New Roman"/>
              </a:rPr>
              <a:t>A shell-and-tube </a:t>
            </a:r>
            <a:r>
              <a:rPr sz="1200" spc="-15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exchanger with </a:t>
            </a:r>
            <a:r>
              <a:rPr sz="1200" b="1" i="1" spc="-5" dirty="0">
                <a:latin typeface="Times New Roman"/>
                <a:cs typeface="Times New Roman"/>
              </a:rPr>
              <a:t>1</a:t>
            </a:r>
            <a:r>
              <a:rPr sz="1200" spc="-5" dirty="0">
                <a:latin typeface="Times New Roman"/>
                <a:cs typeface="Times New Roman"/>
              </a:rPr>
              <a:t>-  shell </a:t>
            </a:r>
            <a:r>
              <a:rPr sz="1200" dirty="0">
                <a:latin typeface="Times New Roman"/>
                <a:cs typeface="Times New Roman"/>
              </a:rPr>
              <a:t>pass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latin typeface="Times New Roman"/>
                <a:cs typeface="Times New Roman"/>
              </a:rPr>
              <a:t>20</a:t>
            </a:r>
            <a:r>
              <a:rPr sz="1200" dirty="0">
                <a:latin typeface="Times New Roman"/>
                <a:cs typeface="Times New Roman"/>
              </a:rPr>
              <a:t>-tube </a:t>
            </a:r>
            <a:r>
              <a:rPr sz="1200" spc="-10" dirty="0">
                <a:latin typeface="Times New Roman"/>
                <a:cs typeface="Times New Roman"/>
              </a:rPr>
              <a:t>passes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used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heat  </a:t>
            </a:r>
            <a:r>
              <a:rPr sz="1200" spc="-5" dirty="0">
                <a:latin typeface="Times New Roman"/>
                <a:cs typeface="Times New Roman"/>
              </a:rPr>
              <a:t>glycerin (</a:t>
            </a:r>
            <a:r>
              <a:rPr sz="1200" b="1" i="1" spc="-5" dirty="0">
                <a:latin typeface="Times New Roman"/>
                <a:cs typeface="Times New Roman"/>
              </a:rPr>
              <a:t>C</a:t>
            </a:r>
            <a:r>
              <a:rPr sz="1200" b="1" i="1" spc="-7" baseline="-10416" dirty="0">
                <a:latin typeface="Times New Roman"/>
                <a:cs typeface="Times New Roman"/>
              </a:rPr>
              <a:t>p </a:t>
            </a:r>
            <a:r>
              <a:rPr sz="1200" b="1" i="1" spc="-5" dirty="0">
                <a:latin typeface="Times New Roman"/>
                <a:cs typeface="Times New Roman"/>
              </a:rPr>
              <a:t>= 2480 J/kg ·C°</a:t>
            </a:r>
            <a:r>
              <a:rPr sz="1200" spc="-5" dirty="0">
                <a:latin typeface="Times New Roman"/>
                <a:cs typeface="Times New Roman"/>
              </a:rPr>
              <a:t>)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shell, </a:t>
            </a:r>
            <a:r>
              <a:rPr sz="1200" spc="5" dirty="0">
                <a:latin typeface="Times New Roman"/>
                <a:cs typeface="Times New Roman"/>
              </a:rPr>
              <a:t>with  </a:t>
            </a:r>
            <a:r>
              <a:rPr sz="1200" spc="-5" dirty="0">
                <a:latin typeface="Times New Roman"/>
                <a:cs typeface="Times New Roman"/>
              </a:rPr>
              <a:t>hot water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tubes.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tubes are thin-walled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have </a:t>
            </a:r>
            <a:r>
              <a:rPr sz="1200" spc="-5" dirty="0">
                <a:latin typeface="Times New Roman"/>
                <a:cs typeface="Times New Roman"/>
              </a:rPr>
              <a:t>a diameter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1.5cm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length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2m  per </a:t>
            </a:r>
            <a:r>
              <a:rPr sz="1200" b="1" i="1" spc="-10" dirty="0">
                <a:latin typeface="Times New Roman"/>
                <a:cs typeface="Times New Roman"/>
              </a:rPr>
              <a:t>pass</a:t>
            </a:r>
            <a:r>
              <a:rPr sz="1200" spc="-10" dirty="0">
                <a:latin typeface="Times New Roman"/>
                <a:cs typeface="Times New Roman"/>
              </a:rPr>
              <a:t>. The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5" dirty="0">
                <a:latin typeface="Times New Roman"/>
                <a:cs typeface="Times New Roman"/>
              </a:rPr>
              <a:t>enters the tubes at </a:t>
            </a:r>
            <a:r>
              <a:rPr sz="1200" b="1" i="1" spc="-5" dirty="0">
                <a:latin typeface="Times New Roman"/>
                <a:cs typeface="Times New Roman"/>
              </a:rPr>
              <a:t>100C° </a:t>
            </a:r>
            <a:r>
              <a:rPr sz="1200" spc="-20" dirty="0">
                <a:latin typeface="Times New Roman"/>
                <a:cs typeface="Times New Roman"/>
              </a:rPr>
              <a:t>at </a:t>
            </a:r>
            <a:r>
              <a:rPr sz="1200" spc="-5" dirty="0">
                <a:latin typeface="Times New Roman"/>
                <a:cs typeface="Times New Roman"/>
              </a:rPr>
              <a:t>a 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b="1" i="1" spc="-5" dirty="0">
                <a:latin typeface="Times New Roman"/>
                <a:cs typeface="Times New Roman"/>
              </a:rPr>
              <a:t>5 kg/s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leaves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55C°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glycerin  enters the shell at </a:t>
            </a:r>
            <a:r>
              <a:rPr sz="1200" b="1" i="1" spc="-5" dirty="0">
                <a:latin typeface="Times New Roman"/>
                <a:cs typeface="Times New Roman"/>
              </a:rPr>
              <a:t>15C°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leaves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55C°</a:t>
            </a:r>
            <a:r>
              <a:rPr sz="1200" spc="-5" dirty="0">
                <a:latin typeface="Times New Roman"/>
                <a:cs typeface="Times New Roman"/>
              </a:rPr>
              <a:t>.  Determine the </a:t>
            </a:r>
            <a:r>
              <a:rPr sz="1200" spc="-10" dirty="0">
                <a:latin typeface="Times New Roman"/>
                <a:cs typeface="Times New Roman"/>
              </a:rPr>
              <a:t>mass flow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glycerin </a:t>
            </a:r>
            <a:r>
              <a:rPr sz="1200" spc="-5" dirty="0">
                <a:latin typeface="Times New Roman"/>
                <a:cs typeface="Times New Roman"/>
              </a:rPr>
              <a:t>and  the overall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coefficient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heat  exchanger.</a:t>
            </a:r>
            <a:endParaRPr sz="1200">
              <a:latin typeface="Times New Roman"/>
              <a:cs typeface="Times New Roman"/>
            </a:endParaRPr>
          </a:p>
          <a:p>
            <a:pPr marL="915669" algn="just">
              <a:lnSpc>
                <a:spcPct val="100000"/>
              </a:lnSpc>
            </a:pPr>
            <a:r>
              <a:rPr sz="1200" b="1" i="1" u="heavy" spc="-5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9.5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kg/s,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30.6 kW/m</a:t>
            </a:r>
            <a:r>
              <a:rPr sz="1200" b="1" i="1" spc="-7" baseline="38194" dirty="0">
                <a:solidFill>
                  <a:srgbClr val="F50795"/>
                </a:solidFill>
                <a:latin typeface="Times New Roman"/>
                <a:cs typeface="Times New Roman"/>
              </a:rPr>
              <a:t>2</a:t>
            </a:r>
            <a:r>
              <a:rPr sz="1200" b="1" i="1" spc="209" baseline="38194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·C°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667255" y="2344927"/>
            <a:ext cx="1999488" cy="13197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60448" y="5831840"/>
            <a:ext cx="1621536" cy="18531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67655" y="2369311"/>
            <a:ext cx="2054352" cy="13075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23232" y="7947152"/>
            <a:ext cx="2392679" cy="13197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165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4331" y="375411"/>
            <a:ext cx="109601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Seven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16305" y="375411"/>
            <a:ext cx="130111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spc="-6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Exchangers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760467" y="4767580"/>
            <a:ext cx="2056130" cy="3289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47015" marR="5080" indent="-234950">
              <a:lnSpc>
                <a:spcPts val="1180"/>
              </a:lnSpc>
              <a:spcBef>
                <a:spcPts val="160"/>
              </a:spcBef>
            </a:pPr>
            <a:r>
              <a:rPr sz="1000" b="1" i="1" dirty="0">
                <a:latin typeface="Times New Roman"/>
                <a:cs typeface="Times New Roman"/>
              </a:rPr>
              <a:t>Fig.(7.2) </a:t>
            </a:r>
            <a:r>
              <a:rPr sz="1000" b="1" i="1" spc="-5" dirty="0">
                <a:latin typeface="Times New Roman"/>
                <a:cs typeface="Times New Roman"/>
              </a:rPr>
              <a:t>Different </a:t>
            </a:r>
            <a:r>
              <a:rPr sz="1000" b="1" i="1" dirty="0">
                <a:latin typeface="Times New Roman"/>
                <a:cs typeface="Times New Roman"/>
              </a:rPr>
              <a:t>flow </a:t>
            </a:r>
            <a:r>
              <a:rPr sz="1000" b="1" i="1" spc="-5" dirty="0">
                <a:latin typeface="Times New Roman"/>
                <a:cs typeface="Times New Roman"/>
              </a:rPr>
              <a:t>configurations  </a:t>
            </a:r>
            <a:r>
              <a:rPr sz="1000" b="1" i="1" spc="5" dirty="0">
                <a:latin typeface="Times New Roman"/>
                <a:cs typeface="Times New Roman"/>
              </a:rPr>
              <a:t>in </a:t>
            </a:r>
            <a:r>
              <a:rPr sz="1000" b="1" i="1" spc="-5" dirty="0">
                <a:latin typeface="Times New Roman"/>
                <a:cs typeface="Times New Roman"/>
              </a:rPr>
              <a:t>cross-flow </a:t>
            </a:r>
            <a:r>
              <a:rPr sz="1000" b="1" i="1" dirty="0">
                <a:latin typeface="Times New Roman"/>
                <a:cs typeface="Times New Roman"/>
              </a:rPr>
              <a:t>heat</a:t>
            </a:r>
            <a:r>
              <a:rPr sz="1000" b="1" i="1" spc="-5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exchangers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37031" y="744727"/>
            <a:ext cx="4002404" cy="4422775"/>
          </a:xfrm>
          <a:custGeom>
            <a:avLst/>
            <a:gdLst/>
            <a:ahLst/>
            <a:cxnLst/>
            <a:rect l="l" t="t" r="r" b="b"/>
            <a:pathLst>
              <a:path w="4002404" h="4422775">
                <a:moveTo>
                  <a:pt x="0" y="4422648"/>
                </a:moveTo>
                <a:lnTo>
                  <a:pt x="4002024" y="4422648"/>
                </a:lnTo>
                <a:lnTo>
                  <a:pt x="4002024" y="0"/>
                </a:lnTo>
                <a:lnTo>
                  <a:pt x="0" y="0"/>
                </a:lnTo>
                <a:lnTo>
                  <a:pt x="0" y="4422648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24331" y="716788"/>
            <a:ext cx="4030979" cy="390271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41300" marR="5715" algn="just">
              <a:lnSpc>
                <a:spcPct val="95800"/>
              </a:lnSpc>
              <a:spcBef>
                <a:spcPts val="16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Note3-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compact heat exchangers, </a:t>
            </a:r>
            <a:r>
              <a:rPr sz="1200" spc="-5" dirty="0">
                <a:latin typeface="Times New Roman"/>
                <a:cs typeface="Times New Roman"/>
              </a:rPr>
              <a:t>the two </a:t>
            </a:r>
            <a:r>
              <a:rPr sz="1200" spc="-10" dirty="0">
                <a:latin typeface="Times New Roman"/>
                <a:cs typeface="Times New Roman"/>
              </a:rPr>
              <a:t>fluids </a:t>
            </a:r>
            <a:r>
              <a:rPr sz="1200" dirty="0">
                <a:latin typeface="Times New Roman"/>
                <a:cs typeface="Times New Roman"/>
              </a:rPr>
              <a:t>usually  </a:t>
            </a:r>
            <a:r>
              <a:rPr sz="1200" spc="-10" dirty="0">
                <a:latin typeface="Times New Roman"/>
                <a:cs typeface="Times New Roman"/>
              </a:rPr>
              <a:t>move </a:t>
            </a:r>
            <a:r>
              <a:rPr sz="1200" i="1" spc="-5" dirty="0">
                <a:latin typeface="Times New Roman"/>
                <a:cs typeface="Times New Roman"/>
              </a:rPr>
              <a:t>perpendicular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each other,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such </a:t>
            </a:r>
            <a:r>
              <a:rPr sz="1200" spc="-5" dirty="0">
                <a:latin typeface="Times New Roman"/>
                <a:cs typeface="Times New Roman"/>
              </a:rPr>
              <a:t>flow  configuration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called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cross-flow.</a:t>
            </a:r>
            <a:endParaRPr sz="1200">
              <a:latin typeface="Times New Roman"/>
              <a:cs typeface="Times New Roman"/>
            </a:endParaRPr>
          </a:p>
          <a:p>
            <a:pPr marL="241300" marR="7620" algn="just">
              <a:lnSpc>
                <a:spcPct val="95700"/>
              </a:lnSpc>
              <a:spcBef>
                <a:spcPts val="15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Note4-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cross-flow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further classified </a:t>
            </a:r>
            <a:r>
              <a:rPr sz="1200" spc="5" dirty="0">
                <a:latin typeface="Times New Roman"/>
                <a:cs typeface="Times New Roman"/>
              </a:rPr>
              <a:t>as </a:t>
            </a:r>
            <a:r>
              <a:rPr sz="1200" i="1" dirty="0">
                <a:latin typeface="Times New Roman"/>
                <a:cs typeface="Times New Roman"/>
              </a:rPr>
              <a:t>unmixed </a:t>
            </a:r>
            <a:r>
              <a:rPr sz="1200" spc="-5" dirty="0">
                <a:latin typeface="Times New Roman"/>
                <a:cs typeface="Times New Roman"/>
              </a:rPr>
              <a:t>and  </a:t>
            </a:r>
            <a:r>
              <a:rPr sz="1200" i="1" spc="-5" dirty="0">
                <a:latin typeface="Times New Roman"/>
                <a:cs typeface="Times New Roman"/>
              </a:rPr>
              <a:t>mixed </a:t>
            </a:r>
            <a:r>
              <a:rPr sz="1200" i="1" spc="-10" dirty="0">
                <a:latin typeface="Times New Roman"/>
                <a:cs typeface="Times New Roman"/>
              </a:rPr>
              <a:t>flow, </a:t>
            </a:r>
            <a:r>
              <a:rPr sz="1200" spc="-5" dirty="0">
                <a:latin typeface="Times New Roman"/>
                <a:cs typeface="Times New Roman"/>
              </a:rPr>
              <a:t>depending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flow </a:t>
            </a:r>
            <a:r>
              <a:rPr sz="1200" spc="-5" dirty="0">
                <a:latin typeface="Times New Roman"/>
                <a:cs typeface="Times New Roman"/>
              </a:rPr>
              <a:t>configuration, </a:t>
            </a:r>
            <a:r>
              <a:rPr sz="1200" spc="5" dirty="0">
                <a:latin typeface="Times New Roman"/>
                <a:cs typeface="Times New Roman"/>
              </a:rPr>
              <a:t>as </a:t>
            </a:r>
            <a:r>
              <a:rPr sz="1200" spc="-5" dirty="0">
                <a:latin typeface="Times New Roman"/>
                <a:cs typeface="Times New Roman"/>
              </a:rPr>
              <a:t>shown in  Fig(7.2). </a:t>
            </a:r>
            <a:r>
              <a:rPr sz="1200" dirty="0">
                <a:latin typeface="Times New Roman"/>
                <a:cs typeface="Times New Roman"/>
              </a:rPr>
              <a:t>In (</a:t>
            </a:r>
            <a:r>
              <a:rPr sz="1200" i="1" dirty="0">
                <a:latin typeface="Times New Roman"/>
                <a:cs typeface="Times New Roman"/>
              </a:rPr>
              <a:t>a</a:t>
            </a:r>
            <a:r>
              <a:rPr sz="1200" dirty="0">
                <a:latin typeface="Times New Roman"/>
                <a:cs typeface="Times New Roman"/>
              </a:rPr>
              <a:t>) </a:t>
            </a:r>
            <a:r>
              <a:rPr sz="1200" spc="-5" dirty="0">
                <a:latin typeface="Times New Roman"/>
                <a:cs typeface="Times New Roman"/>
              </a:rPr>
              <a:t>the cross-flow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said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i="1" dirty="0">
                <a:latin typeface="Times New Roman"/>
                <a:cs typeface="Times New Roman"/>
              </a:rPr>
              <a:t>unmixed </a:t>
            </a:r>
            <a:r>
              <a:rPr sz="1200" spc="-5" dirty="0">
                <a:latin typeface="Times New Roman"/>
                <a:cs typeface="Times New Roman"/>
              </a:rPr>
              <a:t>since </a:t>
            </a:r>
            <a:r>
              <a:rPr sz="1200" spc="5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plate </a:t>
            </a:r>
            <a:r>
              <a:rPr sz="1200" spc="-15" dirty="0">
                <a:latin typeface="Times New Roman"/>
                <a:cs typeface="Times New Roman"/>
              </a:rPr>
              <a:t>fins </a:t>
            </a:r>
            <a:r>
              <a:rPr sz="1200" spc="-5" dirty="0">
                <a:latin typeface="Times New Roman"/>
                <a:cs typeface="Times New Roman"/>
              </a:rPr>
              <a:t>force the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flow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a particular inter-fin  spacing and prevent </a:t>
            </a:r>
            <a:r>
              <a:rPr sz="1200" spc="-25" dirty="0">
                <a:latin typeface="Times New Roman"/>
                <a:cs typeface="Times New Roman"/>
              </a:rPr>
              <a:t>it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spc="-5" dirty="0">
                <a:latin typeface="Times New Roman"/>
                <a:cs typeface="Times New Roman"/>
              </a:rPr>
              <a:t>moving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transverse  direction (i.e., </a:t>
            </a:r>
            <a:r>
              <a:rPr sz="1200" spc="-10" dirty="0">
                <a:latin typeface="Times New Roman"/>
                <a:cs typeface="Times New Roman"/>
              </a:rPr>
              <a:t>parallel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tubes).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cross-flow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i="1" spc="-5" dirty="0">
                <a:latin typeface="Times New Roman"/>
                <a:cs typeface="Times New Roman"/>
              </a:rPr>
              <a:t>b</a:t>
            </a:r>
            <a:r>
              <a:rPr sz="1200" spc="-5" dirty="0">
                <a:latin typeface="Times New Roman"/>
                <a:cs typeface="Times New Roman"/>
              </a:rPr>
              <a:t>) </a:t>
            </a:r>
            <a:r>
              <a:rPr sz="1200" spc="-15" dirty="0">
                <a:latin typeface="Times New Roman"/>
                <a:cs typeface="Times New Roman"/>
              </a:rPr>
              <a:t>is  </a:t>
            </a:r>
            <a:r>
              <a:rPr sz="1200" spc="-10" dirty="0">
                <a:latin typeface="Times New Roman"/>
                <a:cs typeface="Times New Roman"/>
              </a:rPr>
              <a:t>said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i="1" spc="-5" dirty="0">
                <a:latin typeface="Times New Roman"/>
                <a:cs typeface="Times New Roman"/>
              </a:rPr>
              <a:t>mixed </a:t>
            </a:r>
            <a:r>
              <a:rPr sz="1200" spc="-5" dirty="0">
                <a:latin typeface="Times New Roman"/>
                <a:cs typeface="Times New Roman"/>
              </a:rPr>
              <a:t>since the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now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free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move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5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transverse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direction.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ts val="1485"/>
              </a:lnSpc>
            </a:pPr>
            <a:r>
              <a:rPr sz="1300" b="1" i="1" spc="-5" dirty="0">
                <a:latin typeface="Times New Roman"/>
                <a:cs typeface="Times New Roman"/>
              </a:rPr>
              <a:t>c- Shell-and-Tube Heat</a:t>
            </a:r>
            <a:r>
              <a:rPr sz="1300" b="1" i="1" spc="-15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Exchanger</a:t>
            </a:r>
            <a:endParaRPr sz="1300">
              <a:latin typeface="Times New Roman"/>
              <a:cs typeface="Times New Roman"/>
            </a:endParaRPr>
          </a:p>
          <a:p>
            <a:pPr marL="241300" marR="5080" algn="just">
              <a:lnSpc>
                <a:spcPct val="95700"/>
              </a:lnSpc>
              <a:spcBef>
                <a:spcPts val="15"/>
              </a:spcBef>
            </a:pP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most common </a:t>
            </a:r>
            <a:r>
              <a:rPr sz="1200" spc="-5" dirty="0">
                <a:latin typeface="Times New Roman"/>
                <a:cs typeface="Times New Roman"/>
              </a:rPr>
              <a:t>type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heat </a:t>
            </a:r>
            <a:r>
              <a:rPr sz="1200" spc="-10" dirty="0">
                <a:latin typeface="Times New Roman"/>
                <a:cs typeface="Times New Roman"/>
              </a:rPr>
              <a:t>exchangers </a:t>
            </a:r>
            <a:r>
              <a:rPr sz="1200" spc="-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industrial  </a:t>
            </a:r>
            <a:r>
              <a:rPr sz="1200" spc="-5" dirty="0">
                <a:latin typeface="Times New Roman"/>
                <a:cs typeface="Times New Roman"/>
              </a:rPr>
              <a:t>applications. As </a:t>
            </a:r>
            <a:r>
              <a:rPr sz="1200" dirty="0">
                <a:latin typeface="Times New Roman"/>
                <a:cs typeface="Times New Roman"/>
              </a:rPr>
              <a:t>shown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Fig.(7.3), Shell-and-tube </a:t>
            </a:r>
            <a:r>
              <a:rPr sz="1200" spc="-10" dirty="0">
                <a:latin typeface="Times New Roman"/>
                <a:cs typeface="Times New Roman"/>
              </a:rPr>
              <a:t>heat  </a:t>
            </a:r>
            <a:r>
              <a:rPr sz="1200" spc="-5" dirty="0">
                <a:latin typeface="Times New Roman"/>
                <a:cs typeface="Times New Roman"/>
              </a:rPr>
              <a:t>exchangers </a:t>
            </a:r>
            <a:r>
              <a:rPr sz="1200" dirty="0">
                <a:latin typeface="Times New Roman"/>
                <a:cs typeface="Times New Roman"/>
              </a:rPr>
              <a:t>contain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large number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tubes (sometimes  several hundred) packed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shell. </a:t>
            </a:r>
            <a:r>
              <a:rPr sz="1200" spc="-5" dirty="0">
                <a:latin typeface="Times New Roman"/>
                <a:cs typeface="Times New Roman"/>
              </a:rPr>
              <a:t>Heat transfer </a:t>
            </a:r>
            <a:r>
              <a:rPr sz="1200" dirty="0">
                <a:latin typeface="Times New Roman"/>
                <a:cs typeface="Times New Roman"/>
              </a:rPr>
              <a:t>takes </a:t>
            </a:r>
            <a:r>
              <a:rPr sz="1200" spc="-5" dirty="0">
                <a:latin typeface="Times New Roman"/>
                <a:cs typeface="Times New Roman"/>
              </a:rPr>
              <a:t>place  as one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flows </a:t>
            </a:r>
            <a:r>
              <a:rPr sz="1200" spc="-10" dirty="0">
                <a:latin typeface="Times New Roman"/>
                <a:cs typeface="Times New Roman"/>
              </a:rPr>
              <a:t>inside </a:t>
            </a:r>
            <a:r>
              <a:rPr sz="1200" spc="-5" dirty="0">
                <a:latin typeface="Times New Roman"/>
                <a:cs typeface="Times New Roman"/>
              </a:rPr>
              <a:t>the tubes while the other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flows  </a:t>
            </a:r>
            <a:r>
              <a:rPr sz="1200" spc="-10" dirty="0">
                <a:latin typeface="Times New Roman"/>
                <a:cs typeface="Times New Roman"/>
              </a:rPr>
              <a:t>outside </a:t>
            </a:r>
            <a:r>
              <a:rPr sz="1200" spc="-5" dirty="0">
                <a:latin typeface="Times New Roman"/>
                <a:cs typeface="Times New Roman"/>
              </a:rPr>
              <a:t>the tubes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shell.</a:t>
            </a:r>
            <a:endParaRPr sz="1200">
              <a:latin typeface="Times New Roman"/>
              <a:cs typeface="Times New Roman"/>
            </a:endParaRPr>
          </a:p>
          <a:p>
            <a:pPr marL="241300" marR="6985">
              <a:lnSpc>
                <a:spcPct val="95600"/>
              </a:lnSpc>
              <a:spcBef>
                <a:spcPts val="15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Despite </a:t>
            </a:r>
            <a:r>
              <a:rPr sz="1200" spc="-10" dirty="0">
                <a:latin typeface="Times New Roman"/>
                <a:cs typeface="Times New Roman"/>
              </a:rPr>
              <a:t>their </a:t>
            </a:r>
            <a:r>
              <a:rPr sz="1200" spc="-5" dirty="0">
                <a:latin typeface="Times New Roman"/>
                <a:cs typeface="Times New Roman"/>
              </a:rPr>
              <a:t>widespread use, shell-and-tube </a:t>
            </a:r>
            <a:r>
              <a:rPr sz="1200" spc="-10" dirty="0">
                <a:latin typeface="Times New Roman"/>
                <a:cs typeface="Times New Roman"/>
              </a:rPr>
              <a:t>heat  </a:t>
            </a:r>
            <a:r>
              <a:rPr sz="1200" spc="-5" dirty="0">
                <a:latin typeface="Times New Roman"/>
                <a:cs typeface="Times New Roman"/>
              </a:rPr>
              <a:t>exchangers are not </a:t>
            </a:r>
            <a:r>
              <a:rPr sz="1200" spc="-10" dirty="0">
                <a:latin typeface="Times New Roman"/>
                <a:cs typeface="Times New Roman"/>
              </a:rPr>
              <a:t>suitable for </a:t>
            </a:r>
            <a:r>
              <a:rPr sz="1200" spc="-5" dirty="0">
                <a:latin typeface="Times New Roman"/>
                <a:cs typeface="Times New Roman"/>
              </a:rPr>
              <a:t>use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automotive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aircraft  applications because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their relatively </a:t>
            </a:r>
            <a:r>
              <a:rPr sz="1200" spc="-10" dirty="0">
                <a:latin typeface="Times New Roman"/>
                <a:cs typeface="Times New Roman"/>
              </a:rPr>
              <a:t>large size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weight.  </a:t>
            </a: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tubes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shell-and-tube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exchanger </a:t>
            </a:r>
            <a:r>
              <a:rPr sz="1200" dirty="0">
                <a:latin typeface="Times New Roman"/>
                <a:cs typeface="Times New Roman"/>
              </a:rPr>
              <a:t>open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to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2932" y="4587747"/>
            <a:ext cx="3797300" cy="56197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 algn="just">
              <a:lnSpc>
                <a:spcPct val="96700"/>
              </a:lnSpc>
              <a:spcBef>
                <a:spcPts val="145"/>
              </a:spcBef>
            </a:pPr>
            <a:r>
              <a:rPr sz="1200" spc="-5" dirty="0">
                <a:latin typeface="Times New Roman"/>
                <a:cs typeface="Times New Roman"/>
              </a:rPr>
              <a:t>some </a:t>
            </a:r>
            <a:r>
              <a:rPr sz="1200" spc="-10" dirty="0">
                <a:latin typeface="Times New Roman"/>
                <a:cs typeface="Times New Roman"/>
              </a:rPr>
              <a:t>large </a:t>
            </a:r>
            <a:r>
              <a:rPr sz="1200" spc="-15" dirty="0">
                <a:latin typeface="Times New Roman"/>
                <a:cs typeface="Times New Roman"/>
              </a:rPr>
              <a:t>flow </a:t>
            </a:r>
            <a:r>
              <a:rPr sz="1200" dirty="0">
                <a:latin typeface="Times New Roman"/>
                <a:cs typeface="Times New Roman"/>
              </a:rPr>
              <a:t>areas </a:t>
            </a:r>
            <a:r>
              <a:rPr sz="1200" spc="-5" dirty="0">
                <a:latin typeface="Times New Roman"/>
                <a:cs typeface="Times New Roman"/>
              </a:rPr>
              <a:t>called </a:t>
            </a:r>
            <a:r>
              <a:rPr sz="1200" i="1" dirty="0">
                <a:latin typeface="Times New Roman"/>
                <a:cs typeface="Times New Roman"/>
              </a:rPr>
              <a:t>headers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dirty="0">
                <a:latin typeface="Times New Roman"/>
                <a:cs typeface="Times New Roman"/>
              </a:rPr>
              <a:t>both </a:t>
            </a:r>
            <a:r>
              <a:rPr sz="1200" spc="-10" dirty="0">
                <a:latin typeface="Times New Roman"/>
                <a:cs typeface="Times New Roman"/>
              </a:rPr>
              <a:t>ends </a:t>
            </a:r>
            <a:r>
              <a:rPr sz="1200" spc="5" dirty="0">
                <a:latin typeface="Times New Roman"/>
                <a:cs typeface="Times New Roman"/>
              </a:rPr>
              <a:t>of the  </a:t>
            </a:r>
            <a:r>
              <a:rPr sz="1200" spc="-10" dirty="0">
                <a:latin typeface="Times New Roman"/>
                <a:cs typeface="Times New Roman"/>
              </a:rPr>
              <a:t>shell, </a:t>
            </a:r>
            <a:r>
              <a:rPr sz="1200" spc="-5" dirty="0">
                <a:latin typeface="Times New Roman"/>
                <a:cs typeface="Times New Roman"/>
              </a:rPr>
              <a:t>where the tube-side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accumulates before entering  the tubes and after </a:t>
            </a:r>
            <a:r>
              <a:rPr sz="1200" spc="-10" dirty="0">
                <a:latin typeface="Times New Roman"/>
                <a:cs typeface="Times New Roman"/>
              </a:rPr>
              <a:t>leaving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them.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639055" y="769112"/>
            <a:ext cx="2267711" cy="1953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39055" y="2786888"/>
            <a:ext cx="2276855" cy="1975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7031" y="5152135"/>
            <a:ext cx="6288405" cy="911860"/>
          </a:xfrm>
          <a:custGeom>
            <a:avLst/>
            <a:gdLst/>
            <a:ahLst/>
            <a:cxnLst/>
            <a:rect l="l" t="t" r="r" b="b"/>
            <a:pathLst>
              <a:path w="6288405" h="911860">
                <a:moveTo>
                  <a:pt x="0" y="911351"/>
                </a:moveTo>
                <a:lnTo>
                  <a:pt x="6288024" y="911351"/>
                </a:lnTo>
                <a:lnTo>
                  <a:pt x="6288024" y="0"/>
                </a:lnTo>
                <a:lnTo>
                  <a:pt x="0" y="0"/>
                </a:lnTo>
                <a:lnTo>
                  <a:pt x="0" y="911351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52932" y="5124196"/>
            <a:ext cx="6084570" cy="91249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 marR="5080" algn="just">
              <a:lnSpc>
                <a:spcPct val="96300"/>
              </a:lnSpc>
              <a:spcBef>
                <a:spcPts val="15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Note3-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Shell-and-tube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exchangers are classified according to the </a:t>
            </a:r>
            <a:r>
              <a:rPr sz="1200" spc="-10" dirty="0">
                <a:latin typeface="Times New Roman"/>
                <a:cs typeface="Times New Roman"/>
              </a:rPr>
              <a:t>number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shell and </a:t>
            </a:r>
            <a:r>
              <a:rPr sz="1200" spc="5" dirty="0">
                <a:latin typeface="Times New Roman"/>
                <a:cs typeface="Times New Roman"/>
              </a:rPr>
              <a:t>tube  </a:t>
            </a:r>
            <a:r>
              <a:rPr sz="1200" spc="-5" dirty="0">
                <a:latin typeface="Times New Roman"/>
                <a:cs typeface="Times New Roman"/>
              </a:rPr>
              <a:t>passes involved. Heat exchangers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which all </a:t>
            </a:r>
            <a:r>
              <a:rPr sz="1200" spc="-5" dirty="0">
                <a:latin typeface="Times New Roman"/>
                <a:cs typeface="Times New Roman"/>
              </a:rPr>
              <a:t>the tubes </a:t>
            </a:r>
            <a:r>
              <a:rPr sz="1200" spc="-10" dirty="0">
                <a:latin typeface="Times New Roman"/>
                <a:cs typeface="Times New Roman"/>
              </a:rPr>
              <a:t>make </a:t>
            </a:r>
            <a:r>
              <a:rPr sz="1200" spc="-5" dirty="0">
                <a:latin typeface="Times New Roman"/>
                <a:cs typeface="Times New Roman"/>
              </a:rPr>
              <a:t>one </a:t>
            </a:r>
            <a:r>
              <a:rPr sz="1200" dirty="0">
                <a:latin typeface="Times New Roman"/>
                <a:cs typeface="Times New Roman"/>
              </a:rPr>
              <a:t>U-turn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shell,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example,  are </a:t>
            </a:r>
            <a:r>
              <a:rPr sz="1200" spc="-10" dirty="0">
                <a:latin typeface="Times New Roman"/>
                <a:cs typeface="Times New Roman"/>
              </a:rPr>
              <a:t>called </a:t>
            </a:r>
            <a:r>
              <a:rPr sz="1200" i="1" spc="-5" dirty="0">
                <a:latin typeface="Times New Roman"/>
                <a:cs typeface="Times New Roman"/>
              </a:rPr>
              <a:t>one-shell-pass and two-tube-passes </a:t>
            </a:r>
            <a:r>
              <a:rPr sz="1200" spc="-5" dirty="0">
                <a:latin typeface="Times New Roman"/>
                <a:cs typeface="Times New Roman"/>
              </a:rPr>
              <a:t>heat </a:t>
            </a:r>
            <a:r>
              <a:rPr sz="1200" spc="-10" dirty="0">
                <a:latin typeface="Times New Roman"/>
                <a:cs typeface="Times New Roman"/>
              </a:rPr>
              <a:t>exchangers. </a:t>
            </a:r>
            <a:r>
              <a:rPr sz="1200" spc="-5" dirty="0">
                <a:latin typeface="Times New Roman"/>
                <a:cs typeface="Times New Roman"/>
              </a:rPr>
              <a:t>Likewise, a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exchanger that  involves </a:t>
            </a:r>
            <a:r>
              <a:rPr sz="1200" spc="5" dirty="0">
                <a:latin typeface="Times New Roman"/>
                <a:cs typeface="Times New Roman"/>
              </a:rPr>
              <a:t>two </a:t>
            </a:r>
            <a:r>
              <a:rPr sz="1200" spc="-10" dirty="0">
                <a:latin typeface="Times New Roman"/>
                <a:cs typeface="Times New Roman"/>
              </a:rPr>
              <a:t>passes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shell and </a:t>
            </a:r>
            <a:r>
              <a:rPr sz="1200" spc="-10" dirty="0">
                <a:latin typeface="Times New Roman"/>
                <a:cs typeface="Times New Roman"/>
              </a:rPr>
              <a:t>four passes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tubes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called a </a:t>
            </a:r>
            <a:r>
              <a:rPr sz="1200" i="1" spc="-5" dirty="0">
                <a:latin typeface="Times New Roman"/>
                <a:cs typeface="Times New Roman"/>
              </a:rPr>
              <a:t>two-shell-passes and </a:t>
            </a:r>
            <a:r>
              <a:rPr sz="1200" i="1" dirty="0">
                <a:latin typeface="Times New Roman"/>
                <a:cs typeface="Times New Roman"/>
              </a:rPr>
              <a:t>four-  </a:t>
            </a:r>
            <a:r>
              <a:rPr sz="1200" i="1" spc="-5" dirty="0">
                <a:latin typeface="Times New Roman"/>
                <a:cs typeface="Times New Roman"/>
              </a:rPr>
              <a:t>tube-passes </a:t>
            </a:r>
            <a:r>
              <a:rPr sz="1200" spc="-10" dirty="0">
                <a:latin typeface="Times New Roman"/>
                <a:cs typeface="Times New Roman"/>
              </a:rPr>
              <a:t>heat exchanger,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15" dirty="0">
                <a:latin typeface="Times New Roman"/>
                <a:cs typeface="Times New Roman"/>
              </a:rPr>
              <a:t>in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Fig.(7.4).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895855" y="6118352"/>
            <a:ext cx="5141976" cy="1889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86711" y="6109208"/>
            <a:ext cx="5160645" cy="1908175"/>
          </a:xfrm>
          <a:custGeom>
            <a:avLst/>
            <a:gdLst/>
            <a:ahLst/>
            <a:cxnLst/>
            <a:rect l="l" t="t" r="r" b="b"/>
            <a:pathLst>
              <a:path w="5160645" h="1908175">
                <a:moveTo>
                  <a:pt x="0" y="0"/>
                </a:moveTo>
                <a:lnTo>
                  <a:pt x="5160264" y="0"/>
                </a:lnTo>
                <a:lnTo>
                  <a:pt x="5160264" y="1908047"/>
                </a:lnTo>
                <a:lnTo>
                  <a:pt x="0" y="1908047"/>
                </a:lnTo>
                <a:lnTo>
                  <a:pt x="0" y="0"/>
                </a:lnTo>
                <a:close/>
              </a:path>
            </a:pathLst>
          </a:custGeom>
          <a:ln w="15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45083" y="7236459"/>
            <a:ext cx="1277620" cy="61849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 indent="-635" algn="ctr">
              <a:lnSpc>
                <a:spcPct val="96000"/>
              </a:lnSpc>
              <a:spcBef>
                <a:spcPts val="155"/>
              </a:spcBef>
            </a:pPr>
            <a:r>
              <a:rPr sz="1000" b="1" i="1" dirty="0">
                <a:latin typeface="Times New Roman"/>
                <a:cs typeface="Times New Roman"/>
              </a:rPr>
              <a:t>Fig.(7.3) The</a:t>
            </a:r>
            <a:r>
              <a:rPr sz="1000" b="1" i="1" spc="-6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schematic  </a:t>
            </a:r>
            <a:r>
              <a:rPr sz="1000" b="1" i="1" dirty="0">
                <a:latin typeface="Times New Roman"/>
                <a:cs typeface="Times New Roman"/>
              </a:rPr>
              <a:t>of a </a:t>
            </a:r>
            <a:r>
              <a:rPr sz="1000" b="1" i="1" spc="-5" dirty="0">
                <a:latin typeface="Times New Roman"/>
                <a:cs typeface="Times New Roman"/>
              </a:rPr>
              <a:t>shell-and-tube</a:t>
            </a:r>
            <a:r>
              <a:rPr sz="1000" b="1" i="1" spc="-50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heat  exchanger </a:t>
            </a:r>
            <a:r>
              <a:rPr sz="1000" b="1" i="1" spc="-5" dirty="0">
                <a:latin typeface="Times New Roman"/>
                <a:cs typeface="Times New Roman"/>
              </a:rPr>
              <a:t>(one-shell  </a:t>
            </a:r>
            <a:r>
              <a:rPr sz="1000" b="1" i="1" dirty="0">
                <a:latin typeface="Times New Roman"/>
                <a:cs typeface="Times New Roman"/>
              </a:rPr>
              <a:t>pass and </a:t>
            </a:r>
            <a:r>
              <a:rPr sz="1000" b="1" i="1" spc="-5" dirty="0">
                <a:latin typeface="Times New Roman"/>
                <a:cs typeface="Times New Roman"/>
              </a:rPr>
              <a:t>one-tube</a:t>
            </a:r>
            <a:r>
              <a:rPr sz="1000" b="1" i="1" spc="-6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pass)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197607" y="8242807"/>
            <a:ext cx="2371344" cy="17739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806696" y="8130031"/>
            <a:ext cx="2240279" cy="18928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82244" y="9406635"/>
            <a:ext cx="1455420" cy="4749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indent="-6350" algn="ctr">
              <a:lnSpc>
                <a:spcPct val="97000"/>
              </a:lnSpc>
              <a:spcBef>
                <a:spcPts val="140"/>
              </a:spcBef>
            </a:pPr>
            <a:r>
              <a:rPr sz="1000" b="1" i="1" dirty="0">
                <a:latin typeface="Times New Roman"/>
                <a:cs typeface="Times New Roman"/>
              </a:rPr>
              <a:t>Fig.(7.4) </a:t>
            </a:r>
            <a:r>
              <a:rPr sz="1000" b="1" i="1" spc="-5" dirty="0">
                <a:latin typeface="Times New Roman"/>
                <a:cs typeface="Times New Roman"/>
              </a:rPr>
              <a:t>Multi-pass flow  </a:t>
            </a:r>
            <a:r>
              <a:rPr sz="1000" b="1" i="1" dirty="0">
                <a:latin typeface="Times New Roman"/>
                <a:cs typeface="Times New Roman"/>
              </a:rPr>
              <a:t>arrangements </a:t>
            </a:r>
            <a:r>
              <a:rPr sz="1000" b="1" i="1" spc="5" dirty="0">
                <a:latin typeface="Times New Roman"/>
                <a:cs typeface="Times New Roman"/>
              </a:rPr>
              <a:t>in</a:t>
            </a:r>
            <a:r>
              <a:rPr sz="1000" b="1" i="1" spc="-7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shell-and-  </a:t>
            </a:r>
            <a:r>
              <a:rPr sz="1000" b="1" i="1" dirty="0">
                <a:latin typeface="Times New Roman"/>
                <a:cs typeface="Times New Roman"/>
              </a:rPr>
              <a:t>tube heat</a:t>
            </a:r>
            <a:r>
              <a:rPr sz="1000" b="1" i="1" spc="-4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exchangers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149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4331" y="375411"/>
            <a:ext cx="109601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Seven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16305" y="375411"/>
            <a:ext cx="130111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spc="-6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Exchangers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864100" y="7300468"/>
            <a:ext cx="1979930" cy="4749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algn="ctr">
              <a:lnSpc>
                <a:spcPct val="97000"/>
              </a:lnSpc>
              <a:spcBef>
                <a:spcPts val="140"/>
              </a:spcBef>
            </a:pPr>
            <a:r>
              <a:rPr sz="1000" b="1" i="1" dirty="0">
                <a:latin typeface="Times New Roman"/>
                <a:cs typeface="Times New Roman"/>
              </a:rPr>
              <a:t>Fig.(7.6) Thermal </a:t>
            </a:r>
            <a:r>
              <a:rPr sz="1000" b="1" i="1" spc="-5" dirty="0">
                <a:latin typeface="Times New Roman"/>
                <a:cs typeface="Times New Roman"/>
              </a:rPr>
              <a:t>resistance</a:t>
            </a:r>
            <a:r>
              <a:rPr sz="1000" b="1" i="1" spc="-4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network  </a:t>
            </a:r>
            <a:r>
              <a:rPr sz="1000" b="1" i="1" dirty="0">
                <a:latin typeface="Times New Roman"/>
                <a:cs typeface="Times New Roman"/>
              </a:rPr>
              <a:t>associated </a:t>
            </a:r>
            <a:r>
              <a:rPr sz="1000" b="1" i="1" spc="-5" dirty="0">
                <a:latin typeface="Times New Roman"/>
                <a:cs typeface="Times New Roman"/>
              </a:rPr>
              <a:t>with heat </a:t>
            </a:r>
            <a:r>
              <a:rPr sz="1000" b="1" i="1" dirty="0">
                <a:latin typeface="Times New Roman"/>
                <a:cs typeface="Times New Roman"/>
              </a:rPr>
              <a:t>transfer </a:t>
            </a:r>
            <a:r>
              <a:rPr sz="1000" b="1" i="1" spc="5" dirty="0">
                <a:latin typeface="Times New Roman"/>
                <a:cs typeface="Times New Roman"/>
              </a:rPr>
              <a:t>in </a:t>
            </a:r>
            <a:r>
              <a:rPr sz="1000" b="1" i="1" dirty="0">
                <a:latin typeface="Times New Roman"/>
                <a:cs typeface="Times New Roman"/>
              </a:rPr>
              <a:t>a  </a:t>
            </a:r>
            <a:r>
              <a:rPr sz="1000" b="1" i="1" spc="-5" dirty="0">
                <a:latin typeface="Times New Roman"/>
                <a:cs typeface="Times New Roman"/>
              </a:rPr>
              <a:t>double-pipe heat</a:t>
            </a:r>
            <a:r>
              <a:rPr sz="1000" b="1" i="1" spc="10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exchanger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441191" y="763016"/>
            <a:ext cx="3471671" cy="2782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7031" y="3375152"/>
            <a:ext cx="4078604" cy="4447540"/>
          </a:xfrm>
          <a:custGeom>
            <a:avLst/>
            <a:gdLst/>
            <a:ahLst/>
            <a:cxnLst/>
            <a:rect l="l" t="t" r="r" b="b"/>
            <a:pathLst>
              <a:path w="4078604" h="4447540">
                <a:moveTo>
                  <a:pt x="0" y="4447032"/>
                </a:moveTo>
                <a:lnTo>
                  <a:pt x="4078224" y="4447032"/>
                </a:lnTo>
                <a:lnTo>
                  <a:pt x="4078224" y="0"/>
                </a:lnTo>
                <a:lnTo>
                  <a:pt x="0" y="0"/>
                </a:lnTo>
                <a:lnTo>
                  <a:pt x="0" y="4447032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73531" y="3408172"/>
            <a:ext cx="4205605" cy="1973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00" algn="just">
              <a:lnSpc>
                <a:spcPts val="1515"/>
              </a:lnSpc>
              <a:spcBef>
                <a:spcPts val="95"/>
              </a:spcBef>
            </a:pPr>
            <a:r>
              <a:rPr sz="1300" b="1" i="1" dirty="0">
                <a:latin typeface="Times New Roman"/>
                <a:cs typeface="Times New Roman"/>
              </a:rPr>
              <a:t>7.3- </a:t>
            </a:r>
            <a:r>
              <a:rPr sz="1300" b="1" i="1" spc="-5" dirty="0">
                <a:latin typeface="Times New Roman"/>
                <a:cs typeface="Times New Roman"/>
              </a:rPr>
              <a:t>The </a:t>
            </a:r>
            <a:r>
              <a:rPr sz="1300" b="1" i="1" spc="-10" dirty="0">
                <a:latin typeface="Times New Roman"/>
                <a:cs typeface="Times New Roman"/>
              </a:rPr>
              <a:t>Overall </a:t>
            </a:r>
            <a:r>
              <a:rPr sz="1300" b="1" i="1" spc="-5" dirty="0">
                <a:latin typeface="Times New Roman"/>
                <a:cs typeface="Times New Roman"/>
              </a:rPr>
              <a:t>Heat Transfer</a:t>
            </a:r>
            <a:r>
              <a:rPr sz="1300" b="1" i="1" spc="7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Coefficient</a:t>
            </a:r>
            <a:endParaRPr sz="1300">
              <a:latin typeface="Times New Roman"/>
              <a:cs typeface="Times New Roman"/>
            </a:endParaRPr>
          </a:p>
          <a:p>
            <a:pPr marL="63500" marR="53975" indent="188595" algn="just">
              <a:lnSpc>
                <a:spcPct val="95900"/>
              </a:lnSpc>
              <a:spcBef>
                <a:spcPts val="15"/>
              </a:spcBef>
            </a:pP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exchanger typically involves </a:t>
            </a:r>
            <a:r>
              <a:rPr sz="1200" spc="5" dirty="0">
                <a:latin typeface="Times New Roman"/>
                <a:cs typeface="Times New Roman"/>
              </a:rPr>
              <a:t>two  </a:t>
            </a:r>
            <a:r>
              <a:rPr sz="1200" spc="-10" dirty="0">
                <a:latin typeface="Times New Roman"/>
                <a:cs typeface="Times New Roman"/>
              </a:rPr>
              <a:t>flowing </a:t>
            </a:r>
            <a:r>
              <a:rPr sz="1200" spc="-5" dirty="0">
                <a:latin typeface="Times New Roman"/>
                <a:cs typeface="Times New Roman"/>
              </a:rPr>
              <a:t>fluids  separated by a solid wall. </a:t>
            </a:r>
            <a:r>
              <a:rPr sz="1200" dirty="0">
                <a:latin typeface="Times New Roman"/>
                <a:cs typeface="Times New Roman"/>
              </a:rPr>
              <a:t>Heat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first </a:t>
            </a:r>
            <a:r>
              <a:rPr sz="1200" spc="-5" dirty="0">
                <a:latin typeface="Times New Roman"/>
                <a:cs typeface="Times New Roman"/>
              </a:rPr>
              <a:t>transferred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spc="-5" dirty="0">
                <a:latin typeface="Times New Roman"/>
                <a:cs typeface="Times New Roman"/>
              </a:rPr>
              <a:t>the hot 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to the </a:t>
            </a:r>
            <a:r>
              <a:rPr sz="1200" dirty="0">
                <a:latin typeface="Times New Roman"/>
                <a:cs typeface="Times New Roman"/>
              </a:rPr>
              <a:t>wall </a:t>
            </a:r>
            <a:r>
              <a:rPr sz="1200" spc="-5" dirty="0">
                <a:latin typeface="Times New Roman"/>
                <a:cs typeface="Times New Roman"/>
              </a:rPr>
              <a:t>by </a:t>
            </a:r>
            <a:r>
              <a:rPr sz="1200" i="1" spc="-5" dirty="0">
                <a:latin typeface="Times New Roman"/>
                <a:cs typeface="Times New Roman"/>
              </a:rPr>
              <a:t>convection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 wall by </a:t>
            </a:r>
            <a:r>
              <a:rPr sz="1200" i="1" dirty="0">
                <a:latin typeface="Times New Roman"/>
                <a:cs typeface="Times New Roman"/>
              </a:rPr>
              <a:t>conduction,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wall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cold fluid </a:t>
            </a:r>
            <a:r>
              <a:rPr sz="1200" spc="-5" dirty="0">
                <a:latin typeface="Times New Roman"/>
                <a:cs typeface="Times New Roman"/>
              </a:rPr>
              <a:t>again by </a:t>
            </a:r>
            <a:r>
              <a:rPr sz="1200" i="1" spc="-5" dirty="0">
                <a:latin typeface="Times New Roman"/>
                <a:cs typeface="Times New Roman"/>
              </a:rPr>
              <a:t>convection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thermal resistance </a:t>
            </a:r>
            <a:r>
              <a:rPr sz="1200" dirty="0">
                <a:latin typeface="Times New Roman"/>
                <a:cs typeface="Times New Roman"/>
              </a:rPr>
              <a:t>network </a:t>
            </a:r>
            <a:r>
              <a:rPr sz="1200" spc="-5" dirty="0">
                <a:latin typeface="Times New Roman"/>
                <a:cs typeface="Times New Roman"/>
              </a:rPr>
              <a:t>associated with this heat transfer  </a:t>
            </a:r>
            <a:r>
              <a:rPr sz="1200" dirty="0">
                <a:latin typeface="Times New Roman"/>
                <a:cs typeface="Times New Roman"/>
              </a:rPr>
              <a:t>process </a:t>
            </a:r>
            <a:r>
              <a:rPr sz="1200" spc="-10" dirty="0">
                <a:latin typeface="Times New Roman"/>
                <a:cs typeface="Times New Roman"/>
              </a:rPr>
              <a:t>involves </a:t>
            </a:r>
            <a:r>
              <a:rPr sz="1200" spc="5" dirty="0">
                <a:latin typeface="Times New Roman"/>
                <a:cs typeface="Times New Roman"/>
              </a:rPr>
              <a:t>two </a:t>
            </a:r>
            <a:r>
              <a:rPr sz="1200" spc="-5" dirty="0">
                <a:latin typeface="Times New Roman"/>
                <a:cs typeface="Times New Roman"/>
              </a:rPr>
              <a:t>convection and one </a:t>
            </a:r>
            <a:r>
              <a:rPr sz="1200" dirty="0">
                <a:latin typeface="Times New Roman"/>
                <a:cs typeface="Times New Roman"/>
              </a:rPr>
              <a:t>conduction </a:t>
            </a:r>
            <a:r>
              <a:rPr sz="1200" spc="-5" dirty="0">
                <a:latin typeface="Times New Roman"/>
                <a:cs typeface="Times New Roman"/>
              </a:rPr>
              <a:t>resistances,  as shown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Fig.(7.6). Here the </a:t>
            </a:r>
            <a:r>
              <a:rPr sz="1200" dirty="0">
                <a:latin typeface="Times New Roman"/>
                <a:cs typeface="Times New Roman"/>
              </a:rPr>
              <a:t>subscripts </a:t>
            </a:r>
            <a:r>
              <a:rPr sz="1200" b="1" i="1" spc="-5" dirty="0">
                <a:latin typeface="Times New Roman"/>
                <a:cs typeface="Times New Roman"/>
              </a:rPr>
              <a:t>i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o </a:t>
            </a:r>
            <a:r>
              <a:rPr sz="1200" spc="-5" dirty="0">
                <a:latin typeface="Times New Roman"/>
                <a:cs typeface="Times New Roman"/>
              </a:rPr>
              <a:t>represent the  </a:t>
            </a:r>
            <a:r>
              <a:rPr sz="1200" spc="-10" dirty="0">
                <a:latin typeface="Times New Roman"/>
                <a:cs typeface="Times New Roman"/>
              </a:rPr>
              <a:t>inner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surfaces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inner </a:t>
            </a:r>
            <a:r>
              <a:rPr sz="1200" spc="-10" dirty="0">
                <a:latin typeface="Times New Roman"/>
                <a:cs typeface="Times New Roman"/>
              </a:rPr>
              <a:t>tube, </a:t>
            </a:r>
            <a:r>
              <a:rPr sz="1200" spc="-5" dirty="0">
                <a:latin typeface="Times New Roman"/>
                <a:cs typeface="Times New Roman"/>
              </a:rPr>
              <a:t>respectively. For a  double-pipe heat </a:t>
            </a:r>
            <a:r>
              <a:rPr sz="1200" spc="-10" dirty="0">
                <a:latin typeface="Times New Roman"/>
                <a:cs typeface="Times New Roman"/>
              </a:rPr>
              <a:t>exchanger, </a:t>
            </a:r>
            <a:r>
              <a:rPr sz="1200" spc="-5" dirty="0">
                <a:latin typeface="Times New Roman"/>
                <a:cs typeface="Times New Roman"/>
              </a:rPr>
              <a:t>we </a:t>
            </a:r>
            <a:r>
              <a:rPr sz="1200" spc="-10" dirty="0">
                <a:latin typeface="Times New Roman"/>
                <a:cs typeface="Times New Roman"/>
              </a:rPr>
              <a:t>have </a:t>
            </a:r>
            <a:r>
              <a:rPr sz="1200" b="1" i="1" spc="-5" dirty="0">
                <a:latin typeface="Times New Roman"/>
                <a:cs typeface="Times New Roman"/>
              </a:rPr>
              <a:t>A</a:t>
            </a:r>
            <a:r>
              <a:rPr sz="1200" b="1" i="1" spc="-7" baseline="-10416" dirty="0">
                <a:latin typeface="Times New Roman"/>
                <a:cs typeface="Times New Roman"/>
              </a:rPr>
              <a:t>i</a:t>
            </a:r>
            <a:r>
              <a:rPr sz="1200" b="1" i="1" spc="-5" dirty="0">
                <a:latin typeface="Times New Roman"/>
                <a:cs typeface="Times New Roman"/>
              </a:rPr>
              <a:t>=πD</a:t>
            </a:r>
            <a:r>
              <a:rPr sz="1200" b="1" i="1" spc="-7" baseline="-10416" dirty="0">
                <a:latin typeface="Times New Roman"/>
                <a:cs typeface="Times New Roman"/>
              </a:rPr>
              <a:t>i</a:t>
            </a:r>
            <a:r>
              <a:rPr sz="1200" b="1" i="1" spc="-5" dirty="0">
                <a:latin typeface="Times New Roman"/>
                <a:cs typeface="Times New Roman"/>
              </a:rPr>
              <a:t>L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A</a:t>
            </a:r>
            <a:r>
              <a:rPr sz="1200" b="1" i="1" spc="-7" baseline="-10416" dirty="0">
                <a:latin typeface="Times New Roman"/>
                <a:cs typeface="Times New Roman"/>
              </a:rPr>
              <a:t>o</a:t>
            </a:r>
            <a:r>
              <a:rPr sz="1200" b="1" i="1" spc="-5" dirty="0">
                <a:latin typeface="Times New Roman"/>
                <a:cs typeface="Times New Roman"/>
              </a:rPr>
              <a:t>=πD</a:t>
            </a:r>
            <a:r>
              <a:rPr sz="1200" b="1" i="1" spc="-7" baseline="-10416" dirty="0">
                <a:latin typeface="Times New Roman"/>
                <a:cs typeface="Times New Roman"/>
              </a:rPr>
              <a:t>o</a:t>
            </a:r>
            <a:r>
              <a:rPr sz="1200" b="1" i="1" spc="-5" dirty="0">
                <a:latin typeface="Times New Roman"/>
                <a:cs typeface="Times New Roman"/>
              </a:rPr>
              <a:t>L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thermal resistance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tube wall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this case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032635" y="5402071"/>
            <a:ext cx="56515" cy="161290"/>
          </a:xfrm>
          <a:custGeom>
            <a:avLst/>
            <a:gdLst/>
            <a:ahLst/>
            <a:cxnLst/>
            <a:rect l="l" t="t" r="r" b="b"/>
            <a:pathLst>
              <a:path w="56514" h="161289">
                <a:moveTo>
                  <a:pt x="56006" y="0"/>
                </a:moveTo>
                <a:lnTo>
                  <a:pt x="0" y="1607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02105" y="5583999"/>
            <a:ext cx="742315" cy="0"/>
          </a:xfrm>
          <a:custGeom>
            <a:avLst/>
            <a:gdLst/>
            <a:ahLst/>
            <a:cxnLst/>
            <a:rect l="l" t="t" r="r" b="b"/>
            <a:pathLst>
              <a:path w="742314">
                <a:moveTo>
                  <a:pt x="0" y="0"/>
                </a:moveTo>
                <a:lnTo>
                  <a:pt x="741807" y="0"/>
                </a:lnTo>
              </a:path>
            </a:pathLst>
          </a:custGeom>
          <a:ln w="68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846323" y="5454813"/>
            <a:ext cx="510540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165" dirty="0">
                <a:latin typeface="MT Extra"/>
                <a:cs typeface="MT Extra"/>
              </a:rPr>
              <a:t></a:t>
            </a:r>
            <a:r>
              <a:rPr sz="1200" spc="50" dirty="0">
                <a:latin typeface="Times New Roman"/>
                <a:cs typeface="Times New Roman"/>
              </a:rPr>
              <a:t>(</a:t>
            </a:r>
            <a:r>
              <a:rPr sz="1200" spc="65" dirty="0">
                <a:latin typeface="Times New Roman"/>
                <a:cs typeface="Times New Roman"/>
              </a:rPr>
              <a:t>7</a:t>
            </a:r>
            <a:r>
              <a:rPr sz="1200" spc="30" dirty="0">
                <a:latin typeface="Times New Roman"/>
                <a:cs typeface="Times New Roman"/>
              </a:rPr>
              <a:t>.</a:t>
            </a:r>
            <a:r>
              <a:rPr sz="1200" spc="-30" dirty="0">
                <a:latin typeface="Times New Roman"/>
                <a:cs typeface="Times New Roman"/>
              </a:rPr>
              <a:t>1</a:t>
            </a:r>
            <a:r>
              <a:rPr sz="1200" spc="10" dirty="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12011" y="5454813"/>
            <a:ext cx="121920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i="1" spc="20" dirty="0">
                <a:latin typeface="Times New Roman"/>
                <a:cs typeface="Times New Roman"/>
              </a:rPr>
              <a:t>R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18691" y="5559880"/>
            <a:ext cx="179705" cy="1358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i="1" spc="-15" dirty="0">
                <a:latin typeface="Times New Roman"/>
                <a:cs typeface="Times New Roman"/>
              </a:rPr>
              <a:t>w</a:t>
            </a:r>
            <a:r>
              <a:rPr sz="700" i="1" spc="10" dirty="0">
                <a:latin typeface="Times New Roman"/>
                <a:cs typeface="Times New Roman"/>
              </a:rPr>
              <a:t>a</a:t>
            </a:r>
            <a:r>
              <a:rPr sz="700" i="1" spc="-5" dirty="0">
                <a:latin typeface="Times New Roman"/>
                <a:cs typeface="Times New Roman"/>
              </a:rPr>
              <a:t>l</a:t>
            </a:r>
            <a:r>
              <a:rPr sz="700" i="1" spc="5" dirty="0">
                <a:latin typeface="Times New Roman"/>
                <a:cs typeface="Times New Roman"/>
              </a:rPr>
              <a:t>l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70379" y="5571193"/>
            <a:ext cx="396240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spc="-290" dirty="0">
                <a:latin typeface="Times New Roman"/>
                <a:cs typeface="Times New Roman"/>
              </a:rPr>
              <a:t>2</a:t>
            </a:r>
            <a:r>
              <a:rPr sz="1250" i="1" spc="-290" dirty="0">
                <a:latin typeface="Verdana"/>
                <a:cs typeface="Verdana"/>
              </a:rPr>
              <a:t></a:t>
            </a:r>
            <a:r>
              <a:rPr sz="1250" i="1" spc="-260" dirty="0">
                <a:latin typeface="Verdana"/>
                <a:cs typeface="Verdana"/>
              </a:rPr>
              <a:t> </a:t>
            </a:r>
            <a:r>
              <a:rPr sz="1200" i="1" spc="15" dirty="0">
                <a:latin typeface="Times New Roman"/>
                <a:cs typeface="Times New Roman"/>
              </a:rPr>
              <a:t>kL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427988" y="5351181"/>
            <a:ext cx="942340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800" spc="30" baseline="-37037" dirty="0">
                <a:latin typeface="Symbol"/>
                <a:cs typeface="Symbol"/>
              </a:rPr>
              <a:t></a:t>
            </a:r>
            <a:r>
              <a:rPr sz="1800" spc="30" baseline="-37037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ln </a:t>
            </a:r>
            <a:r>
              <a:rPr sz="1200" spc="10" dirty="0">
                <a:latin typeface="Times New Roman"/>
                <a:cs typeface="Times New Roman"/>
              </a:rPr>
              <a:t>( </a:t>
            </a:r>
            <a:r>
              <a:rPr sz="1200" i="1" spc="35" dirty="0">
                <a:latin typeface="Times New Roman"/>
                <a:cs typeface="Times New Roman"/>
              </a:rPr>
              <a:t>D</a:t>
            </a:r>
            <a:r>
              <a:rPr sz="1050" i="1" spc="52" baseline="-23809" dirty="0">
                <a:latin typeface="Times New Roman"/>
                <a:cs typeface="Times New Roman"/>
              </a:rPr>
              <a:t>o </a:t>
            </a:r>
            <a:r>
              <a:rPr sz="1200" i="1" spc="35" dirty="0">
                <a:latin typeface="Times New Roman"/>
                <a:cs typeface="Times New Roman"/>
              </a:rPr>
              <a:t>D</a:t>
            </a:r>
            <a:r>
              <a:rPr sz="1050" i="1" spc="52" baseline="-23809" dirty="0">
                <a:latin typeface="Times New Roman"/>
                <a:cs typeface="Times New Roman"/>
              </a:rPr>
              <a:t>i</a:t>
            </a:r>
            <a:r>
              <a:rPr sz="1050" i="1" spc="-150" baseline="-23809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019425" y="6402006"/>
            <a:ext cx="283845" cy="0"/>
          </a:xfrm>
          <a:custGeom>
            <a:avLst/>
            <a:gdLst/>
            <a:ahLst/>
            <a:cxnLst/>
            <a:rect l="l" t="t" r="r" b="b"/>
            <a:pathLst>
              <a:path w="283845">
                <a:moveTo>
                  <a:pt x="0" y="0"/>
                </a:moveTo>
                <a:lnTo>
                  <a:pt x="283654" y="0"/>
                </a:lnTo>
              </a:path>
            </a:pathLst>
          </a:custGeom>
          <a:ln w="7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893439" y="6201600"/>
            <a:ext cx="53975" cy="177800"/>
          </a:xfrm>
          <a:custGeom>
            <a:avLst/>
            <a:gdLst/>
            <a:ahLst/>
            <a:cxnLst/>
            <a:rect l="l" t="t" r="r" b="b"/>
            <a:pathLst>
              <a:path w="53975" h="177800">
                <a:moveTo>
                  <a:pt x="53911" y="0"/>
                </a:moveTo>
                <a:lnTo>
                  <a:pt x="0" y="17773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473577" y="6402006"/>
            <a:ext cx="718185" cy="0"/>
          </a:xfrm>
          <a:custGeom>
            <a:avLst/>
            <a:gdLst/>
            <a:ahLst/>
            <a:cxnLst/>
            <a:rect l="l" t="t" r="r" b="b"/>
            <a:pathLst>
              <a:path w="718185">
                <a:moveTo>
                  <a:pt x="0" y="0"/>
                </a:moveTo>
                <a:lnTo>
                  <a:pt x="717803" y="0"/>
                </a:lnTo>
              </a:path>
            </a:pathLst>
          </a:custGeom>
          <a:ln w="7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361878" y="6402006"/>
            <a:ext cx="325755" cy="0"/>
          </a:xfrm>
          <a:custGeom>
            <a:avLst/>
            <a:gdLst/>
            <a:ahLst/>
            <a:cxnLst/>
            <a:rect l="l" t="t" r="r" b="b"/>
            <a:pathLst>
              <a:path w="325754">
                <a:moveTo>
                  <a:pt x="0" y="0"/>
                </a:moveTo>
                <a:lnTo>
                  <a:pt x="325755" y="0"/>
                </a:lnTo>
              </a:path>
            </a:pathLst>
          </a:custGeom>
          <a:ln w="7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437379" y="6510273"/>
            <a:ext cx="238125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i="1" spc="-5" dirty="0">
                <a:latin typeface="Times New Roman"/>
                <a:cs typeface="Times New Roman"/>
              </a:rPr>
              <a:t>o</a:t>
            </a:r>
            <a:r>
              <a:rPr sz="800" i="1" dirty="0">
                <a:latin typeface="Times New Roman"/>
                <a:cs typeface="Times New Roman"/>
              </a:rPr>
              <a:t> </a:t>
            </a:r>
            <a:r>
              <a:rPr sz="800" i="1" spc="-5" dirty="0">
                <a:latin typeface="Times New Roman"/>
                <a:cs typeface="Times New Roman"/>
              </a:rPr>
              <a:t>o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11631" y="5791708"/>
            <a:ext cx="4128135" cy="59372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 marR="17780">
              <a:lnSpc>
                <a:spcPts val="1370"/>
              </a:lnSpc>
              <a:spcBef>
                <a:spcPts val="204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spc="-5" dirty="0">
                <a:latin typeface="Times New Roman"/>
                <a:cs typeface="Times New Roman"/>
              </a:rPr>
              <a:t>k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thermal conductivity </a:t>
            </a:r>
            <a:r>
              <a:rPr sz="1200" spc="5" dirty="0">
                <a:latin typeface="Times New Roman"/>
                <a:cs typeface="Times New Roman"/>
              </a:rPr>
              <a:t>of the </a:t>
            </a:r>
            <a:r>
              <a:rPr sz="1200" dirty="0">
                <a:latin typeface="Times New Roman"/>
                <a:cs typeface="Times New Roman"/>
              </a:rPr>
              <a:t>wall </a:t>
            </a:r>
            <a:r>
              <a:rPr sz="1200" spc="-5" dirty="0">
                <a:latin typeface="Times New Roman"/>
                <a:cs typeface="Times New Roman"/>
              </a:rPr>
              <a:t>material and </a:t>
            </a:r>
            <a:r>
              <a:rPr sz="1200" b="1" i="1" spc="-5" dirty="0">
                <a:latin typeface="Times New Roman"/>
                <a:cs typeface="Times New Roman"/>
              </a:rPr>
              <a:t>L </a:t>
            </a:r>
            <a:r>
              <a:rPr sz="1200" spc="-15" dirty="0">
                <a:latin typeface="Times New Roman"/>
                <a:cs typeface="Times New Roman"/>
              </a:rPr>
              <a:t>is  </a:t>
            </a:r>
            <a:r>
              <a:rPr sz="1200" spc="-5" dirty="0">
                <a:latin typeface="Times New Roman"/>
                <a:cs typeface="Times New Roman"/>
              </a:rPr>
              <a:t>the length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tube. Then the </a:t>
            </a:r>
            <a:r>
              <a:rPr sz="1200" i="1" spc="-5" dirty="0">
                <a:latin typeface="Times New Roman"/>
                <a:cs typeface="Times New Roman"/>
              </a:rPr>
              <a:t>total thermal resistance</a:t>
            </a:r>
            <a:r>
              <a:rPr sz="1200" i="1" spc="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becomes;</a:t>
            </a:r>
            <a:endParaRPr sz="1200">
              <a:latin typeface="Times New Roman"/>
              <a:cs typeface="Times New Roman"/>
            </a:endParaRPr>
          </a:p>
          <a:p>
            <a:pPr marL="2509520">
              <a:lnSpc>
                <a:spcPct val="100000"/>
              </a:lnSpc>
              <a:spcBef>
                <a:spcPts val="5"/>
              </a:spcBef>
              <a:tabLst>
                <a:tab pos="2731770" algn="l"/>
                <a:tab pos="3871595" algn="l"/>
              </a:tabLst>
            </a:pPr>
            <a:r>
              <a:rPr sz="1350" spc="5" dirty="0">
                <a:latin typeface="Times New Roman"/>
                <a:cs typeface="Times New Roman"/>
              </a:rPr>
              <a:t>1	</a:t>
            </a:r>
            <a:r>
              <a:rPr sz="2025" spc="7" baseline="-34979" dirty="0">
                <a:latin typeface="Symbol"/>
                <a:cs typeface="Symbol"/>
              </a:rPr>
              <a:t></a:t>
            </a:r>
            <a:r>
              <a:rPr sz="2025" spc="7" baseline="-34979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ln </a:t>
            </a:r>
            <a:r>
              <a:rPr sz="1350" spc="-10" dirty="0">
                <a:latin typeface="Times New Roman"/>
                <a:cs typeface="Times New Roman"/>
              </a:rPr>
              <a:t>(</a:t>
            </a:r>
            <a:r>
              <a:rPr sz="1350" i="1" spc="-10" dirty="0">
                <a:latin typeface="Times New Roman"/>
                <a:cs typeface="Times New Roman"/>
              </a:rPr>
              <a:t>D</a:t>
            </a:r>
            <a:r>
              <a:rPr sz="1200" i="1" spc="-15" baseline="-20833" dirty="0">
                <a:latin typeface="Times New Roman"/>
                <a:cs typeface="Times New Roman"/>
              </a:rPr>
              <a:t>o  </a:t>
            </a:r>
            <a:r>
              <a:rPr sz="1200" i="1" spc="97" baseline="-20833" dirty="0">
                <a:latin typeface="Times New Roman"/>
                <a:cs typeface="Times New Roman"/>
              </a:rPr>
              <a:t> </a:t>
            </a:r>
            <a:r>
              <a:rPr sz="1350" i="1" spc="-45" dirty="0">
                <a:latin typeface="Times New Roman"/>
                <a:cs typeface="Times New Roman"/>
              </a:rPr>
              <a:t>D</a:t>
            </a:r>
            <a:r>
              <a:rPr sz="1200" i="1" spc="-67" baseline="-20833" dirty="0">
                <a:latin typeface="Times New Roman"/>
                <a:cs typeface="Times New Roman"/>
              </a:rPr>
              <a:t>i </a:t>
            </a:r>
            <a:r>
              <a:rPr sz="1350" spc="5" dirty="0">
                <a:latin typeface="Times New Roman"/>
                <a:cs typeface="Times New Roman"/>
              </a:rPr>
              <a:t>)</a:t>
            </a:r>
            <a:r>
              <a:rPr sz="1350" dirty="0">
                <a:latin typeface="Times New Roman"/>
                <a:cs typeface="Times New Roman"/>
              </a:rPr>
              <a:t> </a:t>
            </a:r>
            <a:r>
              <a:rPr sz="2025" spc="7" baseline="-34979" dirty="0">
                <a:latin typeface="Symbol"/>
                <a:cs typeface="Symbol"/>
              </a:rPr>
              <a:t></a:t>
            </a:r>
            <a:r>
              <a:rPr sz="2025" spc="7" baseline="-34979" dirty="0">
                <a:latin typeface="Times New Roman"/>
                <a:cs typeface="Times New Roman"/>
              </a:rPr>
              <a:t>	</a:t>
            </a:r>
            <a:r>
              <a:rPr sz="1350" spc="5" dirty="0">
                <a:latin typeface="Times New Roman"/>
                <a:cs typeface="Times New Roman"/>
              </a:rPr>
              <a:t>1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86611" y="6303772"/>
            <a:ext cx="1930400" cy="2343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2025" i="1" spc="15" baseline="14403" dirty="0">
                <a:latin typeface="Times New Roman"/>
                <a:cs typeface="Times New Roman"/>
              </a:rPr>
              <a:t>R </a:t>
            </a:r>
            <a:r>
              <a:rPr sz="2025" spc="7" baseline="14403" dirty="0">
                <a:latin typeface="Symbol"/>
                <a:cs typeface="Symbol"/>
              </a:rPr>
              <a:t></a:t>
            </a:r>
            <a:r>
              <a:rPr sz="2025" spc="7" baseline="14403" dirty="0">
                <a:latin typeface="Times New Roman"/>
                <a:cs typeface="Times New Roman"/>
              </a:rPr>
              <a:t> </a:t>
            </a:r>
            <a:r>
              <a:rPr sz="2025" i="1" spc="-22" baseline="14403" dirty="0">
                <a:latin typeface="Times New Roman"/>
                <a:cs typeface="Times New Roman"/>
              </a:rPr>
              <a:t>R</a:t>
            </a:r>
            <a:r>
              <a:rPr sz="800" i="1" spc="-15" dirty="0">
                <a:latin typeface="Times New Roman"/>
                <a:cs typeface="Times New Roman"/>
              </a:rPr>
              <a:t>total </a:t>
            </a:r>
            <a:r>
              <a:rPr sz="2025" spc="7" baseline="14403" dirty="0">
                <a:latin typeface="Symbol"/>
                <a:cs typeface="Symbol"/>
              </a:rPr>
              <a:t></a:t>
            </a:r>
            <a:r>
              <a:rPr sz="2025" spc="7" baseline="14403" dirty="0">
                <a:latin typeface="Times New Roman"/>
                <a:cs typeface="Times New Roman"/>
              </a:rPr>
              <a:t> </a:t>
            </a:r>
            <a:r>
              <a:rPr sz="2025" i="1" spc="-44" baseline="14403" dirty="0">
                <a:latin typeface="Times New Roman"/>
                <a:cs typeface="Times New Roman"/>
              </a:rPr>
              <a:t>R</a:t>
            </a:r>
            <a:r>
              <a:rPr sz="800" i="1" spc="-30" dirty="0">
                <a:latin typeface="Times New Roman"/>
                <a:cs typeface="Times New Roman"/>
              </a:rPr>
              <a:t>i </a:t>
            </a:r>
            <a:r>
              <a:rPr sz="2025" spc="7" baseline="14403" dirty="0">
                <a:latin typeface="Symbol"/>
                <a:cs typeface="Symbol"/>
              </a:rPr>
              <a:t></a:t>
            </a:r>
            <a:r>
              <a:rPr sz="2025" spc="7" baseline="14403" dirty="0">
                <a:latin typeface="Times New Roman"/>
                <a:cs typeface="Times New Roman"/>
              </a:rPr>
              <a:t> </a:t>
            </a:r>
            <a:r>
              <a:rPr sz="2025" i="1" spc="7" baseline="14403" dirty="0">
                <a:latin typeface="Times New Roman"/>
                <a:cs typeface="Times New Roman"/>
              </a:rPr>
              <a:t>R</a:t>
            </a:r>
            <a:r>
              <a:rPr sz="800" i="1" spc="5" dirty="0">
                <a:latin typeface="Times New Roman"/>
                <a:cs typeface="Times New Roman"/>
              </a:rPr>
              <a:t>wall </a:t>
            </a:r>
            <a:r>
              <a:rPr sz="2025" spc="7" baseline="14403" dirty="0">
                <a:latin typeface="Symbol"/>
                <a:cs typeface="Symbol"/>
              </a:rPr>
              <a:t></a:t>
            </a:r>
            <a:r>
              <a:rPr sz="2025" spc="7" baseline="14403" dirty="0">
                <a:latin typeface="Times New Roman"/>
                <a:cs typeface="Times New Roman"/>
              </a:rPr>
              <a:t> </a:t>
            </a:r>
            <a:r>
              <a:rPr sz="2025" i="1" spc="-52" baseline="14403" dirty="0">
                <a:latin typeface="Times New Roman"/>
                <a:cs typeface="Times New Roman"/>
              </a:rPr>
              <a:t>R</a:t>
            </a:r>
            <a:r>
              <a:rPr sz="800" i="1" spc="-35" dirty="0">
                <a:latin typeface="Times New Roman"/>
                <a:cs typeface="Times New Roman"/>
              </a:rPr>
              <a:t>o</a:t>
            </a:r>
            <a:r>
              <a:rPr sz="800" i="1" spc="105" dirty="0">
                <a:latin typeface="Times New Roman"/>
                <a:cs typeface="Times New Roman"/>
              </a:rPr>
              <a:t> </a:t>
            </a:r>
            <a:r>
              <a:rPr sz="2025" spc="7" baseline="14403" dirty="0">
                <a:latin typeface="Symbol"/>
                <a:cs typeface="Symbol"/>
              </a:rPr>
              <a:t></a:t>
            </a:r>
            <a:endParaRPr sz="2025" baseline="14403">
              <a:latin typeface="Symbol"/>
              <a:cs typeface="Symbo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978911" y="6389083"/>
            <a:ext cx="1689100" cy="241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14"/>
              </a:spcBef>
              <a:tabLst>
                <a:tab pos="666115" algn="l"/>
                <a:tab pos="1394460" algn="l"/>
              </a:tabLst>
            </a:pPr>
            <a:r>
              <a:rPr sz="1350" i="1" spc="-40" dirty="0">
                <a:latin typeface="Times New Roman"/>
                <a:cs typeface="Times New Roman"/>
              </a:rPr>
              <a:t>h</a:t>
            </a:r>
            <a:r>
              <a:rPr sz="1200" i="1" spc="-60" baseline="-24305" dirty="0">
                <a:latin typeface="Times New Roman"/>
                <a:cs typeface="Times New Roman"/>
              </a:rPr>
              <a:t>i</a:t>
            </a:r>
            <a:r>
              <a:rPr sz="1200" i="1" spc="-22" baseline="-24305" dirty="0">
                <a:latin typeface="Times New Roman"/>
                <a:cs typeface="Times New Roman"/>
              </a:rPr>
              <a:t> </a:t>
            </a:r>
            <a:r>
              <a:rPr sz="1350" i="1" spc="-65" dirty="0">
                <a:latin typeface="Times New Roman"/>
                <a:cs typeface="Times New Roman"/>
              </a:rPr>
              <a:t>A</a:t>
            </a:r>
            <a:r>
              <a:rPr sz="1200" i="1" spc="-97" baseline="-24305" dirty="0">
                <a:latin typeface="Times New Roman"/>
                <a:cs typeface="Times New Roman"/>
              </a:rPr>
              <a:t>i	</a:t>
            </a:r>
            <a:r>
              <a:rPr sz="1350" spc="-380" dirty="0">
                <a:latin typeface="Times New Roman"/>
                <a:cs typeface="Times New Roman"/>
              </a:rPr>
              <a:t>2</a:t>
            </a:r>
            <a:r>
              <a:rPr sz="1400" i="1" spc="-380" dirty="0">
                <a:latin typeface="Verdana"/>
                <a:cs typeface="Verdana"/>
              </a:rPr>
              <a:t>  </a:t>
            </a:r>
            <a:r>
              <a:rPr sz="1400" i="1" spc="-360" dirty="0">
                <a:latin typeface="Verdana"/>
                <a:cs typeface="Verdana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kL	</a:t>
            </a:r>
            <a:r>
              <a:rPr sz="1350" i="1" spc="5" dirty="0">
                <a:latin typeface="Times New Roman"/>
                <a:cs typeface="Times New Roman"/>
              </a:rPr>
              <a:t>h</a:t>
            </a:r>
            <a:r>
              <a:rPr sz="1350" i="1" spc="90" dirty="0">
                <a:latin typeface="Times New Roman"/>
                <a:cs typeface="Times New Roman"/>
              </a:rPr>
              <a:t> </a:t>
            </a:r>
            <a:r>
              <a:rPr sz="1350" i="1" spc="10" dirty="0">
                <a:latin typeface="Times New Roman"/>
                <a:cs typeface="Times New Roman"/>
              </a:rPr>
              <a:t>A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24331" y="6627457"/>
            <a:ext cx="4104640" cy="65024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R="39370" algn="r">
              <a:lnSpc>
                <a:spcPct val="100000"/>
              </a:lnSpc>
              <a:spcBef>
                <a:spcPts val="350"/>
              </a:spcBef>
            </a:pPr>
            <a:r>
              <a:rPr sz="1350" spc="35" dirty="0">
                <a:latin typeface="MT Extra"/>
                <a:cs typeface="MT Extra"/>
              </a:rPr>
              <a:t></a:t>
            </a:r>
            <a:r>
              <a:rPr sz="1350" spc="-20" dirty="0">
                <a:latin typeface="Times New Roman"/>
                <a:cs typeface="Times New Roman"/>
              </a:rPr>
              <a:t>(</a:t>
            </a:r>
            <a:r>
              <a:rPr sz="1350" spc="-35" dirty="0">
                <a:latin typeface="Times New Roman"/>
                <a:cs typeface="Times New Roman"/>
              </a:rPr>
              <a:t>7</a:t>
            </a:r>
            <a:r>
              <a:rPr sz="1350" spc="-10" dirty="0">
                <a:latin typeface="Times New Roman"/>
                <a:cs typeface="Times New Roman"/>
              </a:rPr>
              <a:t>.</a:t>
            </a:r>
            <a:r>
              <a:rPr sz="1350" spc="-35" dirty="0">
                <a:latin typeface="Times New Roman"/>
                <a:cs typeface="Times New Roman"/>
              </a:rPr>
              <a:t>2</a:t>
            </a:r>
            <a:r>
              <a:rPr sz="1350" spc="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  <a:p>
            <a:pPr marL="12700" marR="5080">
              <a:lnSpc>
                <a:spcPts val="1390"/>
              </a:lnSpc>
              <a:spcBef>
                <a:spcPts val="300"/>
              </a:spcBef>
            </a:pPr>
            <a:r>
              <a:rPr sz="1200" spc="-5" dirty="0">
                <a:latin typeface="Times New Roman"/>
                <a:cs typeface="Times New Roman"/>
              </a:rPr>
              <a:t>So, 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5" dirty="0">
                <a:latin typeface="Times New Roman"/>
                <a:cs typeface="Times New Roman"/>
              </a:rPr>
              <a:t>heat transfer between the </a:t>
            </a:r>
            <a:r>
              <a:rPr sz="1200" spc="5" dirty="0">
                <a:latin typeface="Times New Roman"/>
                <a:cs typeface="Times New Roman"/>
              </a:rPr>
              <a:t>two </a:t>
            </a:r>
            <a:r>
              <a:rPr sz="1200" spc="-5" dirty="0">
                <a:latin typeface="Times New Roman"/>
                <a:cs typeface="Times New Roman"/>
              </a:rPr>
              <a:t>fluids </a:t>
            </a:r>
            <a:r>
              <a:rPr sz="1200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dirty="0">
                <a:latin typeface="Times New Roman"/>
                <a:cs typeface="Times New Roman"/>
              </a:rPr>
              <a:t>written 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follow;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489963" y="7487181"/>
            <a:ext cx="129539" cy="2298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i="1" spc="20" dirty="0">
                <a:latin typeface="Times New Roman"/>
                <a:cs typeface="Times New Roman"/>
              </a:rPr>
              <a:t>R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593339" y="7466534"/>
            <a:ext cx="965200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731520" algn="l"/>
              </a:tabLst>
            </a:pPr>
            <a:r>
              <a:rPr sz="750" i="1" spc="5" dirty="0">
                <a:latin typeface="Times New Roman"/>
                <a:cs typeface="Times New Roman"/>
              </a:rPr>
              <a:t>i   </a:t>
            </a:r>
            <a:r>
              <a:rPr sz="750" i="1" spc="170" dirty="0">
                <a:latin typeface="Times New Roman"/>
                <a:cs typeface="Times New Roman"/>
              </a:rPr>
              <a:t> </a:t>
            </a:r>
            <a:r>
              <a:rPr sz="750" i="1" spc="5" dirty="0">
                <a:latin typeface="Times New Roman"/>
                <a:cs typeface="Times New Roman"/>
              </a:rPr>
              <a:t>i	</a:t>
            </a:r>
            <a:r>
              <a:rPr sz="750" i="1" spc="15" dirty="0">
                <a:latin typeface="Times New Roman"/>
                <a:cs typeface="Times New Roman"/>
              </a:rPr>
              <a:t>o</a:t>
            </a:r>
            <a:r>
              <a:rPr sz="750" i="1" spc="70" dirty="0">
                <a:latin typeface="Times New Roman"/>
                <a:cs typeface="Times New Roman"/>
              </a:rPr>
              <a:t> </a:t>
            </a:r>
            <a:r>
              <a:rPr sz="750" i="1" spc="15" dirty="0">
                <a:latin typeface="Times New Roman"/>
                <a:cs typeface="Times New Roman"/>
              </a:rPr>
              <a:t>o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64767" y="7353069"/>
            <a:ext cx="3651250" cy="2298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35"/>
              </a:spcBef>
              <a:tabLst>
                <a:tab pos="3101340" algn="l"/>
              </a:tabLst>
            </a:pPr>
            <a:r>
              <a:rPr sz="1300" i="1" spc="-265" dirty="0">
                <a:latin typeface="Times New Roman"/>
                <a:cs typeface="Times New Roman"/>
              </a:rPr>
              <a:t>Q</a:t>
            </a:r>
            <a:r>
              <a:rPr sz="1950" spc="-397" baseline="17094" dirty="0">
                <a:latin typeface="MT Extra"/>
                <a:cs typeface="MT Extra"/>
              </a:rPr>
              <a:t></a:t>
            </a:r>
            <a:r>
              <a:rPr sz="1950" spc="-397" baseline="17094" dirty="0">
                <a:latin typeface="Times New Roman"/>
                <a:cs typeface="Times New Roman"/>
              </a:rPr>
              <a:t>        </a:t>
            </a:r>
            <a:r>
              <a:rPr sz="1300" spc="20" dirty="0">
                <a:latin typeface="Symbol"/>
                <a:cs typeface="Symbol"/>
              </a:rPr>
              <a:t>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950" u="sng" spc="44" baseline="36324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</a:t>
            </a:r>
            <a:r>
              <a:rPr sz="1950" i="1" u="sng" spc="44" baseline="36324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r>
              <a:rPr sz="1950" i="1" spc="44" baseline="36324" dirty="0">
                <a:latin typeface="Times New Roman"/>
                <a:cs typeface="Times New Roman"/>
              </a:rPr>
              <a:t>  </a:t>
            </a:r>
            <a:r>
              <a:rPr sz="1300" spc="20" dirty="0">
                <a:latin typeface="Symbol"/>
                <a:cs typeface="Symbol"/>
              </a:rPr>
              <a:t>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i="1" spc="20" dirty="0">
                <a:latin typeface="Times New Roman"/>
                <a:cs typeface="Times New Roman"/>
              </a:rPr>
              <a:t>UA</a:t>
            </a:r>
            <a:r>
              <a:rPr sz="1300" spc="20" dirty="0">
                <a:latin typeface="Symbol"/>
                <a:cs typeface="Symbol"/>
              </a:rPr>
              <a:t></a:t>
            </a:r>
            <a:r>
              <a:rPr sz="1300" i="1" spc="20" dirty="0">
                <a:latin typeface="Times New Roman"/>
                <a:cs typeface="Times New Roman"/>
              </a:rPr>
              <a:t>T </a:t>
            </a:r>
            <a:r>
              <a:rPr sz="1300" spc="20" dirty="0">
                <a:latin typeface="Symbol"/>
                <a:cs typeface="Symbol"/>
              </a:rPr>
              <a:t>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i="1" spc="25" dirty="0">
                <a:latin typeface="Times New Roman"/>
                <a:cs typeface="Times New Roman"/>
              </a:rPr>
              <a:t>U  </a:t>
            </a:r>
            <a:r>
              <a:rPr sz="1300" i="1" spc="20" dirty="0">
                <a:latin typeface="Times New Roman"/>
                <a:cs typeface="Times New Roman"/>
              </a:rPr>
              <a:t>A </a:t>
            </a:r>
            <a:r>
              <a:rPr sz="1300" spc="15" dirty="0">
                <a:latin typeface="Symbol"/>
                <a:cs typeface="Symbol"/>
              </a:rPr>
              <a:t></a:t>
            </a:r>
            <a:r>
              <a:rPr sz="1300" i="1" spc="15" dirty="0">
                <a:latin typeface="Times New Roman"/>
                <a:cs typeface="Times New Roman"/>
              </a:rPr>
              <a:t>T </a:t>
            </a:r>
            <a:r>
              <a:rPr sz="1300" spc="20" dirty="0">
                <a:latin typeface="Symbol"/>
                <a:cs typeface="Symbol"/>
              </a:rPr>
              <a:t>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i="1" spc="25" dirty="0">
                <a:latin typeface="Times New Roman"/>
                <a:cs typeface="Times New Roman"/>
              </a:rPr>
              <a:t>U</a:t>
            </a:r>
            <a:r>
              <a:rPr sz="1300" i="1" spc="335" dirty="0">
                <a:latin typeface="Times New Roman"/>
                <a:cs typeface="Times New Roman"/>
              </a:rPr>
              <a:t> </a:t>
            </a:r>
            <a:r>
              <a:rPr sz="1300" i="1" spc="20" dirty="0">
                <a:latin typeface="Times New Roman"/>
                <a:cs typeface="Times New Roman"/>
              </a:rPr>
              <a:t>A</a:t>
            </a:r>
            <a:r>
              <a:rPr sz="1300" i="1" spc="85" dirty="0">
                <a:latin typeface="Times New Roman"/>
                <a:cs typeface="Times New Roman"/>
              </a:rPr>
              <a:t> </a:t>
            </a:r>
            <a:r>
              <a:rPr sz="1300" spc="30" dirty="0">
                <a:latin typeface="Symbol"/>
                <a:cs typeface="Symbol"/>
              </a:rPr>
              <a:t></a:t>
            </a:r>
            <a:r>
              <a:rPr sz="1300" i="1" spc="30" dirty="0">
                <a:latin typeface="Times New Roman"/>
                <a:cs typeface="Times New Roman"/>
              </a:rPr>
              <a:t>T	</a:t>
            </a:r>
            <a:r>
              <a:rPr sz="1300" spc="35" dirty="0">
                <a:latin typeface="MT Extra"/>
                <a:cs typeface="MT Extra"/>
              </a:rPr>
              <a:t></a:t>
            </a:r>
            <a:r>
              <a:rPr sz="1300" spc="35" dirty="0">
                <a:latin typeface="Times New Roman"/>
                <a:cs typeface="Times New Roman"/>
              </a:rPr>
              <a:t>(7.3)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961891" y="3014979"/>
            <a:ext cx="1507490" cy="3289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2540">
              <a:lnSpc>
                <a:spcPts val="1180"/>
              </a:lnSpc>
              <a:spcBef>
                <a:spcPts val="160"/>
              </a:spcBef>
            </a:pPr>
            <a:r>
              <a:rPr sz="1000" b="1" i="1" dirty="0">
                <a:latin typeface="Times New Roman"/>
                <a:cs typeface="Times New Roman"/>
              </a:rPr>
              <a:t>Fig.(7.5) </a:t>
            </a:r>
            <a:r>
              <a:rPr sz="1000" b="1" i="1" spc="-5" dirty="0">
                <a:latin typeface="Times New Roman"/>
                <a:cs typeface="Times New Roman"/>
              </a:rPr>
              <a:t>Flow </a:t>
            </a:r>
            <a:r>
              <a:rPr sz="1000" b="1" i="1" dirty="0">
                <a:latin typeface="Times New Roman"/>
                <a:cs typeface="Times New Roman"/>
              </a:rPr>
              <a:t>Path </a:t>
            </a:r>
            <a:r>
              <a:rPr sz="1000" b="1" i="1" spc="-10" dirty="0">
                <a:latin typeface="Times New Roman"/>
                <a:cs typeface="Times New Roman"/>
              </a:rPr>
              <a:t>of</a:t>
            </a:r>
            <a:r>
              <a:rPr sz="1000" b="1" i="1" spc="-80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Plate  and </a:t>
            </a:r>
            <a:r>
              <a:rPr sz="1000" b="1" i="1" spc="-5" dirty="0">
                <a:latin typeface="Times New Roman"/>
                <a:cs typeface="Times New Roman"/>
              </a:rPr>
              <a:t>Frame </a:t>
            </a:r>
            <a:r>
              <a:rPr sz="1000" b="1" i="1" dirty="0">
                <a:latin typeface="Times New Roman"/>
                <a:cs typeface="Times New Roman"/>
              </a:rPr>
              <a:t>Heat</a:t>
            </a:r>
            <a:r>
              <a:rPr sz="1000" b="1" i="1" spc="-70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Exchanger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37031" y="744727"/>
            <a:ext cx="2755900" cy="2630805"/>
          </a:xfrm>
          <a:prstGeom prst="rect">
            <a:avLst/>
          </a:prstGeom>
          <a:solidFill>
            <a:srgbClr val="FCFAFF"/>
          </a:solidFill>
        </p:spPr>
        <p:txBody>
          <a:bodyPr vert="horz" wrap="square" lIns="0" tIns="0" rIns="0" bIns="0" rtlCol="0">
            <a:spAutoFit/>
          </a:bodyPr>
          <a:lstStyle/>
          <a:p>
            <a:pPr marR="3175" algn="just">
              <a:lnSpc>
                <a:spcPts val="1415"/>
              </a:lnSpc>
            </a:pPr>
            <a:r>
              <a:rPr sz="1300" b="1" i="1" spc="-5" dirty="0">
                <a:latin typeface="Times New Roman"/>
                <a:cs typeface="Times New Roman"/>
              </a:rPr>
              <a:t>d- Plate and Frame Heat</a:t>
            </a:r>
            <a:r>
              <a:rPr sz="1300" b="1" i="1" spc="12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Exchanger</a:t>
            </a:r>
            <a:endParaRPr sz="1300">
              <a:latin typeface="Times New Roman"/>
              <a:cs typeface="Times New Roman"/>
            </a:endParaRPr>
          </a:p>
          <a:p>
            <a:pPr marL="228600" algn="just">
              <a:lnSpc>
                <a:spcPct val="96000"/>
              </a:lnSpc>
              <a:spcBef>
                <a:spcPts val="10"/>
              </a:spcBef>
            </a:pP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an </a:t>
            </a:r>
            <a:r>
              <a:rPr sz="1200" spc="-5" dirty="0">
                <a:latin typeface="Times New Roman"/>
                <a:cs typeface="Times New Roman"/>
              </a:rPr>
              <a:t>innovative type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heat  </a:t>
            </a:r>
            <a:r>
              <a:rPr sz="1200" spc="-5" dirty="0">
                <a:latin typeface="Times New Roman"/>
                <a:cs typeface="Times New Roman"/>
              </a:rPr>
              <a:t>exchanger that has </a:t>
            </a:r>
            <a:r>
              <a:rPr sz="1200" spc="-10" dirty="0">
                <a:latin typeface="Times New Roman"/>
                <a:cs typeface="Times New Roman"/>
              </a:rPr>
              <a:t>found </a:t>
            </a:r>
            <a:r>
              <a:rPr sz="1200" spc="-5" dirty="0">
                <a:latin typeface="Times New Roman"/>
                <a:cs typeface="Times New Roman"/>
              </a:rPr>
              <a:t>widespread  use, where </a:t>
            </a:r>
            <a:r>
              <a:rPr sz="1200" dirty="0">
                <a:latin typeface="Times New Roman"/>
                <a:cs typeface="Times New Roman"/>
              </a:rPr>
              <a:t>consists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series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plates  </a:t>
            </a:r>
            <a:r>
              <a:rPr sz="1200" spc="-5" dirty="0">
                <a:latin typeface="Times New Roman"/>
                <a:cs typeface="Times New Roman"/>
              </a:rPr>
              <a:t>with </a:t>
            </a:r>
            <a:r>
              <a:rPr sz="1200" dirty="0">
                <a:latin typeface="Times New Roman"/>
                <a:cs typeface="Times New Roman"/>
              </a:rPr>
              <a:t>corrugated </a:t>
            </a:r>
            <a:r>
              <a:rPr sz="1200" spc="-15" dirty="0">
                <a:latin typeface="Times New Roman"/>
                <a:cs typeface="Times New Roman"/>
              </a:rPr>
              <a:t>flat flow </a:t>
            </a:r>
            <a:r>
              <a:rPr sz="1200" dirty="0">
                <a:latin typeface="Times New Roman"/>
                <a:cs typeface="Times New Roman"/>
              </a:rPr>
              <a:t>passages </a:t>
            </a:r>
            <a:r>
              <a:rPr sz="1200" spc="5" dirty="0">
                <a:latin typeface="Times New Roman"/>
                <a:cs typeface="Times New Roman"/>
              </a:rPr>
              <a:t>as  </a:t>
            </a:r>
            <a:r>
              <a:rPr sz="1200" dirty="0">
                <a:latin typeface="Times New Roman"/>
                <a:cs typeface="Times New Roman"/>
              </a:rPr>
              <a:t>shown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Fig.(7.5).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hot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cold  </a:t>
            </a:r>
            <a:r>
              <a:rPr sz="1200" spc="-5" dirty="0">
                <a:latin typeface="Times New Roman"/>
                <a:cs typeface="Times New Roman"/>
              </a:rPr>
              <a:t>fluids </a:t>
            </a:r>
            <a:r>
              <a:rPr sz="1200" spc="-15" dirty="0">
                <a:latin typeface="Times New Roman"/>
                <a:cs typeface="Times New Roman"/>
              </a:rPr>
              <a:t>flow in </a:t>
            </a:r>
            <a:r>
              <a:rPr sz="1200" dirty="0">
                <a:latin typeface="Times New Roman"/>
                <a:cs typeface="Times New Roman"/>
              </a:rPr>
              <a:t>alternate </a:t>
            </a:r>
            <a:r>
              <a:rPr sz="1200" spc="-10" dirty="0">
                <a:latin typeface="Times New Roman"/>
                <a:cs typeface="Times New Roman"/>
              </a:rPr>
              <a:t>passages, </a:t>
            </a:r>
            <a:r>
              <a:rPr sz="1200" spc="-5" dirty="0">
                <a:latin typeface="Times New Roman"/>
                <a:cs typeface="Times New Roman"/>
              </a:rPr>
              <a:t>and  thus, each cold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dirty="0">
                <a:latin typeface="Times New Roman"/>
                <a:cs typeface="Times New Roman"/>
              </a:rPr>
              <a:t>stream </a:t>
            </a:r>
            <a:r>
              <a:rPr sz="1200" spc="-15" dirty="0">
                <a:latin typeface="Times New Roman"/>
                <a:cs typeface="Times New Roman"/>
              </a:rPr>
              <a:t>is  </a:t>
            </a:r>
            <a:r>
              <a:rPr sz="1200" spc="-5" dirty="0">
                <a:latin typeface="Times New Roman"/>
                <a:cs typeface="Times New Roman"/>
              </a:rPr>
              <a:t>surrounded by </a:t>
            </a:r>
            <a:r>
              <a:rPr sz="1200" spc="5" dirty="0">
                <a:latin typeface="Times New Roman"/>
                <a:cs typeface="Times New Roman"/>
              </a:rPr>
              <a:t>two </a:t>
            </a:r>
            <a:r>
              <a:rPr sz="1200" spc="-5" dirty="0">
                <a:latin typeface="Times New Roman"/>
                <a:cs typeface="Times New Roman"/>
              </a:rPr>
              <a:t>hot </a:t>
            </a:r>
            <a:r>
              <a:rPr sz="1200" spc="-15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streams,  resulting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very </a:t>
            </a:r>
            <a:r>
              <a:rPr sz="1200" spc="-5" dirty="0">
                <a:latin typeface="Times New Roman"/>
                <a:cs typeface="Times New Roman"/>
              </a:rPr>
              <a:t>effective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transfer.  They are </a:t>
            </a:r>
            <a:r>
              <a:rPr sz="1200" dirty="0">
                <a:latin typeface="Times New Roman"/>
                <a:cs typeface="Times New Roman"/>
              </a:rPr>
              <a:t>well </a:t>
            </a:r>
            <a:r>
              <a:rPr sz="1200" spc="-5" dirty="0">
                <a:latin typeface="Times New Roman"/>
                <a:cs typeface="Times New Roman"/>
              </a:rPr>
              <a:t>suited </a:t>
            </a:r>
            <a:r>
              <a:rPr sz="1200" spc="-10" dirty="0">
                <a:latin typeface="Times New Roman"/>
                <a:cs typeface="Times New Roman"/>
              </a:rPr>
              <a:t>for liquid-to-liquid  heat </a:t>
            </a:r>
            <a:r>
              <a:rPr sz="1200" spc="-5" dirty="0">
                <a:latin typeface="Times New Roman"/>
                <a:cs typeface="Times New Roman"/>
              </a:rPr>
              <a:t>exchange applications, provided  that the hot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cold fluid </a:t>
            </a:r>
            <a:r>
              <a:rPr sz="1200" spc="-5" dirty="0">
                <a:latin typeface="Times New Roman"/>
                <a:cs typeface="Times New Roman"/>
              </a:rPr>
              <a:t>streams are at  about the </a:t>
            </a:r>
            <a:r>
              <a:rPr sz="1200" spc="-15" dirty="0">
                <a:latin typeface="Times New Roman"/>
                <a:cs typeface="Times New Roman"/>
              </a:rPr>
              <a:t>same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pressure.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824984" y="3716528"/>
            <a:ext cx="2097023" cy="35844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770120" y="3707384"/>
            <a:ext cx="2161540" cy="3602990"/>
          </a:xfrm>
          <a:custGeom>
            <a:avLst/>
            <a:gdLst/>
            <a:ahLst/>
            <a:cxnLst/>
            <a:rect l="l" t="t" r="r" b="b"/>
            <a:pathLst>
              <a:path w="2161540" h="3602990">
                <a:moveTo>
                  <a:pt x="0" y="0"/>
                </a:moveTo>
                <a:lnTo>
                  <a:pt x="2161031" y="0"/>
                </a:lnTo>
                <a:lnTo>
                  <a:pt x="2161031" y="3602736"/>
                </a:lnTo>
                <a:lnTo>
                  <a:pt x="0" y="3602736"/>
                </a:lnTo>
                <a:lnTo>
                  <a:pt x="0" y="0"/>
                </a:lnTo>
                <a:close/>
              </a:path>
            </a:pathLst>
          </a:custGeom>
          <a:ln w="15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37031" y="7816088"/>
            <a:ext cx="6288405" cy="2243455"/>
          </a:xfrm>
          <a:custGeom>
            <a:avLst/>
            <a:gdLst/>
            <a:ahLst/>
            <a:cxnLst/>
            <a:rect l="l" t="t" r="r" b="b"/>
            <a:pathLst>
              <a:path w="6288405" h="2243454">
                <a:moveTo>
                  <a:pt x="0" y="2243327"/>
                </a:moveTo>
                <a:lnTo>
                  <a:pt x="6288024" y="2243327"/>
                </a:lnTo>
                <a:lnTo>
                  <a:pt x="6288024" y="0"/>
                </a:lnTo>
                <a:lnTo>
                  <a:pt x="0" y="0"/>
                </a:lnTo>
                <a:lnTo>
                  <a:pt x="0" y="2243327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611631" y="7788147"/>
            <a:ext cx="6354445" cy="38227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marR="30480">
              <a:lnSpc>
                <a:spcPts val="1370"/>
              </a:lnSpc>
              <a:spcBef>
                <a:spcPts val="200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spc="-5" dirty="0">
                <a:latin typeface="Times New Roman"/>
                <a:cs typeface="Times New Roman"/>
              </a:rPr>
              <a:t>U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dirty="0">
                <a:latin typeface="Times New Roman"/>
                <a:cs typeface="Times New Roman"/>
              </a:rPr>
              <a:t>overall </a:t>
            </a:r>
            <a:r>
              <a:rPr sz="1200" b="1" spc="-5" dirty="0">
                <a:latin typeface="Times New Roman"/>
                <a:cs typeface="Times New Roman"/>
              </a:rPr>
              <a:t>heat </a:t>
            </a:r>
            <a:r>
              <a:rPr sz="1200" b="1" dirty="0">
                <a:latin typeface="Times New Roman"/>
                <a:cs typeface="Times New Roman"/>
              </a:rPr>
              <a:t>transfer </a:t>
            </a:r>
            <a:r>
              <a:rPr sz="1200" b="1" spc="-5" dirty="0">
                <a:latin typeface="Times New Roman"/>
                <a:cs typeface="Times New Roman"/>
              </a:rPr>
              <a:t>coefficient, </a:t>
            </a:r>
            <a:r>
              <a:rPr sz="1200" spc="-5" dirty="0">
                <a:latin typeface="Times New Roman"/>
                <a:cs typeface="Times New Roman"/>
              </a:rPr>
              <a:t>whose </a:t>
            </a:r>
            <a:r>
              <a:rPr sz="1200" spc="-10" dirty="0">
                <a:latin typeface="Times New Roman"/>
                <a:cs typeface="Times New Roman"/>
              </a:rPr>
              <a:t>unit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canceling </a:t>
            </a:r>
            <a:r>
              <a:rPr sz="1200" b="1" spc="-10" dirty="0">
                <a:latin typeface="Times New Roman"/>
                <a:cs typeface="Times New Roman"/>
              </a:rPr>
              <a:t>Δ</a:t>
            </a:r>
            <a:r>
              <a:rPr sz="1200" b="1" i="1" spc="-10" dirty="0">
                <a:latin typeface="Times New Roman"/>
                <a:cs typeface="Times New Roman"/>
              </a:rPr>
              <a:t>T </a:t>
            </a:r>
            <a:r>
              <a:rPr sz="1200" spc="5" dirty="0">
                <a:latin typeface="Times New Roman"/>
                <a:cs typeface="Times New Roman"/>
              </a:rPr>
              <a:t>from  </a:t>
            </a:r>
            <a:r>
              <a:rPr sz="1200" spc="-10" dirty="0">
                <a:latin typeface="Times New Roman"/>
                <a:cs typeface="Times New Roman"/>
              </a:rPr>
              <a:t>above </a:t>
            </a:r>
            <a:r>
              <a:rPr sz="1200" spc="-5" dirty="0">
                <a:latin typeface="Times New Roman"/>
                <a:cs typeface="Times New Roman"/>
              </a:rPr>
              <a:t>equation, we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have;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897439" y="8196897"/>
            <a:ext cx="55880" cy="173355"/>
          </a:xfrm>
          <a:custGeom>
            <a:avLst/>
            <a:gdLst/>
            <a:ahLst/>
            <a:cxnLst/>
            <a:rect l="l" t="t" r="r" b="b"/>
            <a:pathLst>
              <a:path w="55879" h="173354">
                <a:moveTo>
                  <a:pt x="55816" y="0"/>
                </a:moveTo>
                <a:lnTo>
                  <a:pt x="0" y="17297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462909" y="8391779"/>
            <a:ext cx="742950" cy="0"/>
          </a:xfrm>
          <a:custGeom>
            <a:avLst/>
            <a:gdLst/>
            <a:ahLst/>
            <a:cxnLst/>
            <a:rect l="l" t="t" r="r" b="b"/>
            <a:pathLst>
              <a:path w="742950">
                <a:moveTo>
                  <a:pt x="0" y="0"/>
                </a:moveTo>
                <a:lnTo>
                  <a:pt x="742950" y="0"/>
                </a:lnTo>
              </a:path>
            </a:pathLst>
          </a:custGeom>
          <a:ln w="70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5233415" y="8253237"/>
            <a:ext cx="523240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1300" spc="110" dirty="0">
                <a:latin typeface="MT Extra"/>
                <a:cs typeface="MT Extra"/>
              </a:rPr>
              <a:t></a:t>
            </a:r>
            <a:r>
              <a:rPr sz="1300" spc="40" dirty="0">
                <a:latin typeface="Times New Roman"/>
                <a:cs typeface="Times New Roman"/>
              </a:rPr>
              <a:t>(</a:t>
            </a:r>
            <a:r>
              <a:rPr sz="1300" spc="15" dirty="0">
                <a:latin typeface="Times New Roman"/>
                <a:cs typeface="Times New Roman"/>
              </a:rPr>
              <a:t>7</a:t>
            </a:r>
            <a:r>
              <a:rPr sz="1300" spc="5" dirty="0">
                <a:latin typeface="Times New Roman"/>
                <a:cs typeface="Times New Roman"/>
              </a:rPr>
              <a:t>.</a:t>
            </a:r>
            <a:r>
              <a:rPr sz="1300" spc="15" dirty="0">
                <a:latin typeface="Times New Roman"/>
                <a:cs typeface="Times New Roman"/>
              </a:rPr>
              <a:t>4</a:t>
            </a:r>
            <a:r>
              <a:rPr sz="1300" spc="5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150</a:t>
            </a:r>
          </a:p>
        </p:txBody>
      </p:sp>
      <p:sp>
        <p:nvSpPr>
          <p:cNvPr id="41" name="object 41"/>
          <p:cNvSpPr txBox="1"/>
          <p:nvPr/>
        </p:nvSpPr>
        <p:spPr>
          <a:xfrm>
            <a:off x="1042416" y="8118437"/>
            <a:ext cx="3727450" cy="49530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80010">
              <a:lnSpc>
                <a:spcPct val="100000"/>
              </a:lnSpc>
              <a:spcBef>
                <a:spcPts val="350"/>
              </a:spcBef>
              <a:tabLst>
                <a:tab pos="891540" algn="l"/>
                <a:tab pos="1463040" algn="l"/>
              </a:tabLst>
            </a:pPr>
            <a:r>
              <a:rPr sz="1300" u="sng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00" u="sng" spc="1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00" u="sng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  </a:t>
            </a:r>
            <a:r>
              <a:rPr sz="1300" spc="185" dirty="0">
                <a:latin typeface="Times New Roman"/>
                <a:cs typeface="Times New Roman"/>
              </a:rPr>
              <a:t> </a:t>
            </a:r>
            <a:r>
              <a:rPr sz="1950" spc="22" baseline="-36324" dirty="0">
                <a:latin typeface="Symbol"/>
                <a:cs typeface="Symbol"/>
              </a:rPr>
              <a:t></a:t>
            </a:r>
            <a:r>
              <a:rPr sz="1950" spc="22" baseline="-36324" dirty="0">
                <a:latin typeface="Times New Roman"/>
                <a:cs typeface="Times New Roman"/>
              </a:rPr>
              <a:t> </a:t>
            </a:r>
            <a:r>
              <a:rPr sz="1300" u="sng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  </a:t>
            </a:r>
            <a:r>
              <a:rPr sz="1300" u="sng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	</a:t>
            </a:r>
            <a:r>
              <a:rPr sz="1950" spc="22" baseline="-36324" dirty="0">
                <a:latin typeface="Symbol"/>
                <a:cs typeface="Symbol"/>
              </a:rPr>
              <a:t></a:t>
            </a:r>
            <a:r>
              <a:rPr sz="1300" u="sng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  </a:t>
            </a:r>
            <a:r>
              <a:rPr sz="1300" u="sng" spc="204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00" u="sng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	</a:t>
            </a:r>
            <a:r>
              <a:rPr sz="1950" spc="22" baseline="-36324" dirty="0">
                <a:latin typeface="Symbol"/>
                <a:cs typeface="Symbol"/>
              </a:rPr>
              <a:t></a:t>
            </a:r>
            <a:r>
              <a:rPr sz="1950" spc="22" baseline="-36324" dirty="0">
                <a:latin typeface="Times New Roman"/>
                <a:cs typeface="Times New Roman"/>
              </a:rPr>
              <a:t> </a:t>
            </a:r>
            <a:r>
              <a:rPr sz="1950" i="1" spc="22" baseline="-36324" dirty="0">
                <a:latin typeface="Times New Roman"/>
                <a:cs typeface="Times New Roman"/>
              </a:rPr>
              <a:t>R </a:t>
            </a:r>
            <a:r>
              <a:rPr sz="1950" spc="22" baseline="-36324" dirty="0">
                <a:latin typeface="Symbol"/>
                <a:cs typeface="Symbol"/>
              </a:rPr>
              <a:t></a:t>
            </a:r>
            <a:r>
              <a:rPr sz="1300" u="sng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00" u="sng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950" spc="22" baseline="-36324" dirty="0">
                <a:latin typeface="Symbol"/>
                <a:cs typeface="Symbol"/>
              </a:rPr>
              <a:t></a:t>
            </a:r>
            <a:r>
              <a:rPr sz="1950" spc="22" baseline="-36324" dirty="0">
                <a:latin typeface="Times New Roman"/>
                <a:cs typeface="Times New Roman"/>
              </a:rPr>
              <a:t> </a:t>
            </a:r>
            <a:r>
              <a:rPr sz="1300" spc="5" dirty="0">
                <a:latin typeface="Times New Roman"/>
                <a:cs typeface="Times New Roman"/>
              </a:rPr>
              <a:t>ln </a:t>
            </a:r>
            <a:r>
              <a:rPr sz="1300" spc="30" dirty="0">
                <a:latin typeface="Times New Roman"/>
                <a:cs typeface="Times New Roman"/>
              </a:rPr>
              <a:t>(</a:t>
            </a:r>
            <a:r>
              <a:rPr sz="1300" i="1" spc="30" dirty="0">
                <a:latin typeface="Times New Roman"/>
                <a:cs typeface="Times New Roman"/>
              </a:rPr>
              <a:t>D</a:t>
            </a:r>
            <a:r>
              <a:rPr sz="1125" i="1" spc="44" baseline="-22222" dirty="0">
                <a:latin typeface="Times New Roman"/>
                <a:cs typeface="Times New Roman"/>
              </a:rPr>
              <a:t>o </a:t>
            </a:r>
            <a:r>
              <a:rPr sz="1300" i="1" dirty="0">
                <a:latin typeface="Times New Roman"/>
                <a:cs typeface="Times New Roman"/>
              </a:rPr>
              <a:t>D</a:t>
            </a:r>
            <a:r>
              <a:rPr sz="1125" i="1" baseline="-22222" dirty="0">
                <a:latin typeface="Times New Roman"/>
                <a:cs typeface="Times New Roman"/>
              </a:rPr>
              <a:t>i </a:t>
            </a:r>
            <a:r>
              <a:rPr sz="1300" spc="5" dirty="0">
                <a:latin typeface="Times New Roman"/>
                <a:cs typeface="Times New Roman"/>
              </a:rPr>
              <a:t>) </a:t>
            </a:r>
            <a:r>
              <a:rPr sz="1950" spc="22" baseline="-36324" dirty="0">
                <a:latin typeface="Symbol"/>
                <a:cs typeface="Symbol"/>
              </a:rPr>
              <a:t></a:t>
            </a:r>
            <a:r>
              <a:rPr sz="1300" u="sng" spc="3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00" u="sng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1300" u="sng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endParaRPr sz="1300">
              <a:latin typeface="Times New Roman"/>
              <a:cs typeface="Times New Roman"/>
            </a:endParaRPr>
          </a:p>
          <a:p>
            <a:pPr marL="76200">
              <a:lnSpc>
                <a:spcPct val="100000"/>
              </a:lnSpc>
              <a:spcBef>
                <a:spcPts val="260"/>
              </a:spcBef>
              <a:tabLst>
                <a:tab pos="551180" algn="l"/>
                <a:tab pos="1078865" algn="l"/>
                <a:tab pos="1962785" algn="l"/>
                <a:tab pos="2596515" algn="l"/>
                <a:tab pos="3352165" algn="l"/>
              </a:tabLst>
            </a:pPr>
            <a:r>
              <a:rPr sz="1300" i="1" spc="-5" dirty="0">
                <a:latin typeface="Times New Roman"/>
                <a:cs typeface="Times New Roman"/>
              </a:rPr>
              <a:t>UA</a:t>
            </a:r>
            <a:r>
              <a:rPr sz="1125" i="1" spc="-7" baseline="-25925" dirty="0">
                <a:latin typeface="Times New Roman"/>
                <a:cs typeface="Times New Roman"/>
              </a:rPr>
              <a:t>s	</a:t>
            </a:r>
            <a:r>
              <a:rPr sz="1300" i="1" spc="70" dirty="0">
                <a:latin typeface="Times New Roman"/>
                <a:cs typeface="Times New Roman"/>
              </a:rPr>
              <a:t>U</a:t>
            </a:r>
            <a:r>
              <a:rPr sz="1125" i="1" spc="104" baseline="-25925" dirty="0">
                <a:latin typeface="Times New Roman"/>
                <a:cs typeface="Times New Roman"/>
              </a:rPr>
              <a:t>i</a:t>
            </a:r>
            <a:r>
              <a:rPr sz="1125" i="1" spc="37" baseline="-25925" dirty="0">
                <a:latin typeface="Times New Roman"/>
                <a:cs typeface="Times New Roman"/>
              </a:rPr>
              <a:t> </a:t>
            </a:r>
            <a:r>
              <a:rPr sz="1300" i="1" spc="-35" dirty="0">
                <a:latin typeface="Times New Roman"/>
                <a:cs typeface="Times New Roman"/>
              </a:rPr>
              <a:t>A</a:t>
            </a:r>
            <a:r>
              <a:rPr sz="1125" i="1" spc="-52" baseline="-25925" dirty="0">
                <a:latin typeface="Times New Roman"/>
                <a:cs typeface="Times New Roman"/>
              </a:rPr>
              <a:t>i	</a:t>
            </a:r>
            <a:r>
              <a:rPr sz="1300" i="1" spc="85" dirty="0">
                <a:latin typeface="Times New Roman"/>
                <a:cs typeface="Times New Roman"/>
              </a:rPr>
              <a:t>U</a:t>
            </a:r>
            <a:r>
              <a:rPr sz="1125" i="1" spc="127" baseline="-25925" dirty="0">
                <a:latin typeface="Times New Roman"/>
                <a:cs typeface="Times New Roman"/>
              </a:rPr>
              <a:t>o</a:t>
            </a:r>
            <a:r>
              <a:rPr sz="1125" i="1" baseline="-25925" dirty="0">
                <a:latin typeface="Times New Roman"/>
                <a:cs typeface="Times New Roman"/>
              </a:rPr>
              <a:t> </a:t>
            </a:r>
            <a:r>
              <a:rPr sz="1300" i="1" spc="-35" dirty="0">
                <a:latin typeface="Times New Roman"/>
                <a:cs typeface="Times New Roman"/>
              </a:rPr>
              <a:t>A</a:t>
            </a:r>
            <a:r>
              <a:rPr sz="1125" i="1" spc="-52" baseline="-25925" dirty="0">
                <a:latin typeface="Times New Roman"/>
                <a:cs typeface="Times New Roman"/>
              </a:rPr>
              <a:t>o	</a:t>
            </a:r>
            <a:r>
              <a:rPr sz="1300" i="1" spc="-25" dirty="0">
                <a:latin typeface="Times New Roman"/>
                <a:cs typeface="Times New Roman"/>
              </a:rPr>
              <a:t>h</a:t>
            </a:r>
            <a:r>
              <a:rPr sz="1125" i="1" spc="-37" baseline="-25925" dirty="0">
                <a:latin typeface="Times New Roman"/>
                <a:cs typeface="Times New Roman"/>
              </a:rPr>
              <a:t>i</a:t>
            </a:r>
            <a:r>
              <a:rPr sz="1125" i="1" spc="37" baseline="-25925" dirty="0">
                <a:latin typeface="Times New Roman"/>
                <a:cs typeface="Times New Roman"/>
              </a:rPr>
              <a:t> </a:t>
            </a:r>
            <a:r>
              <a:rPr sz="1300" i="1" spc="-35" dirty="0">
                <a:latin typeface="Times New Roman"/>
                <a:cs typeface="Times New Roman"/>
              </a:rPr>
              <a:t>A</a:t>
            </a:r>
            <a:r>
              <a:rPr sz="1125" i="1" spc="-52" baseline="-25925" dirty="0">
                <a:latin typeface="Times New Roman"/>
                <a:cs typeface="Times New Roman"/>
              </a:rPr>
              <a:t>i	</a:t>
            </a:r>
            <a:r>
              <a:rPr sz="1300" spc="-330" dirty="0">
                <a:latin typeface="Times New Roman"/>
                <a:cs typeface="Times New Roman"/>
              </a:rPr>
              <a:t>2</a:t>
            </a:r>
            <a:r>
              <a:rPr sz="1350" i="1" spc="-330" dirty="0">
                <a:latin typeface="Verdana"/>
                <a:cs typeface="Verdana"/>
              </a:rPr>
              <a:t> </a:t>
            </a:r>
            <a:r>
              <a:rPr sz="1350" i="1" spc="-220" dirty="0">
                <a:latin typeface="Verdana"/>
                <a:cs typeface="Verdana"/>
              </a:rPr>
              <a:t> </a:t>
            </a:r>
            <a:r>
              <a:rPr sz="1300" i="1" spc="5" dirty="0">
                <a:latin typeface="Times New Roman"/>
                <a:cs typeface="Times New Roman"/>
              </a:rPr>
              <a:t>kL	</a:t>
            </a:r>
            <a:r>
              <a:rPr sz="1300" i="1" spc="-10" dirty="0">
                <a:latin typeface="Times New Roman"/>
                <a:cs typeface="Times New Roman"/>
              </a:rPr>
              <a:t>h</a:t>
            </a:r>
            <a:r>
              <a:rPr sz="1125" i="1" spc="-15" baseline="-25925" dirty="0">
                <a:latin typeface="Times New Roman"/>
                <a:cs typeface="Times New Roman"/>
              </a:rPr>
              <a:t>o</a:t>
            </a:r>
            <a:r>
              <a:rPr sz="1125" i="1" spc="-30" baseline="-25925" dirty="0">
                <a:latin typeface="Times New Roman"/>
                <a:cs typeface="Times New Roman"/>
              </a:rPr>
              <a:t> </a:t>
            </a:r>
            <a:r>
              <a:rPr sz="1300" i="1" spc="-35" dirty="0">
                <a:latin typeface="Times New Roman"/>
                <a:cs typeface="Times New Roman"/>
              </a:rPr>
              <a:t>A</a:t>
            </a:r>
            <a:r>
              <a:rPr sz="1125" i="1" spc="-52" baseline="-25925" dirty="0">
                <a:latin typeface="Times New Roman"/>
                <a:cs typeface="Times New Roman"/>
              </a:rPr>
              <a:t>o</a:t>
            </a:r>
            <a:endParaRPr sz="1125" baseline="-25925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11631" y="8617204"/>
            <a:ext cx="6355715" cy="143700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5400" marR="33020" algn="just">
              <a:lnSpc>
                <a:spcPct val="95600"/>
              </a:lnSpc>
              <a:spcBef>
                <a:spcPts val="16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clear </a:t>
            </a:r>
            <a:r>
              <a:rPr sz="1200" spc="5" dirty="0">
                <a:latin typeface="Times New Roman"/>
                <a:cs typeface="Times New Roman"/>
              </a:rPr>
              <a:t>from </a:t>
            </a:r>
            <a:r>
              <a:rPr sz="1200" spc="-5" dirty="0">
                <a:latin typeface="Times New Roman"/>
                <a:cs typeface="Times New Roman"/>
              </a:rPr>
              <a:t>above </a:t>
            </a:r>
            <a:r>
              <a:rPr sz="1200" dirty="0">
                <a:latin typeface="Times New Roman"/>
                <a:cs typeface="Times New Roman"/>
              </a:rPr>
              <a:t>equation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b="1" i="1" spc="-5" dirty="0">
                <a:latin typeface="Times New Roman"/>
                <a:cs typeface="Times New Roman"/>
              </a:rPr>
              <a:t>U</a:t>
            </a:r>
            <a:r>
              <a:rPr sz="1200" b="1" i="1" spc="-7" baseline="-10416" dirty="0">
                <a:latin typeface="Times New Roman"/>
                <a:cs typeface="Times New Roman"/>
              </a:rPr>
              <a:t>i </a:t>
            </a:r>
            <a:r>
              <a:rPr sz="1200" b="1" i="1" spc="-5" dirty="0">
                <a:latin typeface="Times New Roman"/>
                <a:cs typeface="Times New Roman"/>
              </a:rPr>
              <a:t>≠ </a:t>
            </a:r>
            <a:r>
              <a:rPr sz="1200" b="1" i="1" spc="5" dirty="0">
                <a:latin typeface="Times New Roman"/>
                <a:cs typeface="Times New Roman"/>
              </a:rPr>
              <a:t>U</a:t>
            </a:r>
            <a:r>
              <a:rPr sz="1200" b="1" i="1" spc="7" baseline="-10416" dirty="0">
                <a:latin typeface="Times New Roman"/>
                <a:cs typeface="Times New Roman"/>
              </a:rPr>
              <a:t>o </a:t>
            </a:r>
            <a:r>
              <a:rPr sz="1200" spc="-5" dirty="0">
                <a:latin typeface="Times New Roman"/>
                <a:cs typeface="Times New Roman"/>
              </a:rPr>
              <a:t>unless </a:t>
            </a:r>
            <a:r>
              <a:rPr sz="1200" b="1" i="1" spc="-10" dirty="0">
                <a:latin typeface="Times New Roman"/>
                <a:cs typeface="Times New Roman"/>
              </a:rPr>
              <a:t>A</a:t>
            </a:r>
            <a:r>
              <a:rPr sz="1200" b="1" i="1" spc="-15" baseline="-10416" dirty="0">
                <a:latin typeface="Times New Roman"/>
                <a:cs typeface="Times New Roman"/>
              </a:rPr>
              <a:t>i </a:t>
            </a:r>
            <a:r>
              <a:rPr sz="1200" b="1" i="1" spc="-5" dirty="0">
                <a:latin typeface="Times New Roman"/>
                <a:cs typeface="Times New Roman"/>
              </a:rPr>
              <a:t>= A</a:t>
            </a:r>
            <a:r>
              <a:rPr sz="1200" b="1" i="1" spc="-7" baseline="-10416" dirty="0">
                <a:latin typeface="Times New Roman"/>
                <a:cs typeface="Times New Roman"/>
              </a:rPr>
              <a:t>o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dirty="0">
                <a:latin typeface="Times New Roman"/>
                <a:cs typeface="Times New Roman"/>
              </a:rPr>
              <a:t>Therefore, </a:t>
            </a:r>
            <a:r>
              <a:rPr sz="1200" spc="-5" dirty="0">
                <a:latin typeface="Times New Roman"/>
                <a:cs typeface="Times New Roman"/>
              </a:rPr>
              <a:t>the overall heat transfer  coefficient </a:t>
            </a:r>
            <a:r>
              <a:rPr sz="1200" b="1" i="1" spc="-5" dirty="0">
                <a:latin typeface="Times New Roman"/>
                <a:cs typeface="Times New Roman"/>
              </a:rPr>
              <a:t>U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exchanger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meaningless unless the area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which </a:t>
            </a:r>
            <a:r>
              <a:rPr sz="1200" spc="-25" dirty="0">
                <a:latin typeface="Times New Roman"/>
                <a:cs typeface="Times New Roman"/>
              </a:rPr>
              <a:t>it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based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specified. </a:t>
            </a:r>
            <a:r>
              <a:rPr sz="1200" dirty="0">
                <a:latin typeface="Times New Roman"/>
                <a:cs typeface="Times New Roman"/>
              </a:rPr>
              <a:t>This 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especially </a:t>
            </a:r>
            <a:r>
              <a:rPr sz="1200" spc="-5" dirty="0">
                <a:latin typeface="Times New Roman"/>
                <a:cs typeface="Times New Roman"/>
              </a:rPr>
              <a:t>the case </a:t>
            </a:r>
            <a:r>
              <a:rPr sz="1200" dirty="0">
                <a:latin typeface="Times New Roman"/>
                <a:cs typeface="Times New Roman"/>
              </a:rPr>
              <a:t>when </a:t>
            </a:r>
            <a:r>
              <a:rPr sz="1200" spc="-5" dirty="0">
                <a:latin typeface="Times New Roman"/>
                <a:cs typeface="Times New Roman"/>
              </a:rPr>
              <a:t>one side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tube wall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finned </a:t>
            </a:r>
            <a:r>
              <a:rPr sz="1200" spc="-5" dirty="0">
                <a:latin typeface="Times New Roman"/>
                <a:cs typeface="Times New Roman"/>
              </a:rPr>
              <a:t>and the </a:t>
            </a:r>
            <a:r>
              <a:rPr sz="1200" dirty="0">
                <a:latin typeface="Times New Roman"/>
                <a:cs typeface="Times New Roman"/>
              </a:rPr>
              <a:t>other </a:t>
            </a:r>
            <a:r>
              <a:rPr sz="1200" spc="-10" dirty="0">
                <a:latin typeface="Times New Roman"/>
                <a:cs typeface="Times New Roman"/>
              </a:rPr>
              <a:t>side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not, </a:t>
            </a:r>
            <a:r>
              <a:rPr sz="1200" spc="-10" dirty="0">
                <a:latin typeface="Times New Roman"/>
                <a:cs typeface="Times New Roman"/>
              </a:rPr>
              <a:t>since </a:t>
            </a:r>
            <a:r>
              <a:rPr sz="1200" spc="-5" dirty="0">
                <a:latin typeface="Times New Roman"/>
                <a:cs typeface="Times New Roman"/>
              </a:rPr>
              <a:t>the  surface area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finned </a:t>
            </a:r>
            <a:r>
              <a:rPr sz="1200" spc="-5" dirty="0">
                <a:latin typeface="Times New Roman"/>
                <a:cs typeface="Times New Roman"/>
              </a:rPr>
              <a:t>side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several </a:t>
            </a:r>
            <a:r>
              <a:rPr sz="1200" dirty="0">
                <a:latin typeface="Times New Roman"/>
                <a:cs typeface="Times New Roman"/>
              </a:rPr>
              <a:t>times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unfinned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side.</a:t>
            </a:r>
            <a:endParaRPr sz="1200">
              <a:latin typeface="Times New Roman"/>
              <a:cs typeface="Times New Roman"/>
            </a:endParaRPr>
          </a:p>
          <a:p>
            <a:pPr marL="25400" marR="30480" algn="just">
              <a:lnSpc>
                <a:spcPct val="96100"/>
              </a:lnSpc>
              <a:spcBef>
                <a:spcPts val="1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When the </a:t>
            </a:r>
            <a:r>
              <a:rPr sz="1200" dirty="0">
                <a:latin typeface="Times New Roman"/>
                <a:cs typeface="Times New Roman"/>
              </a:rPr>
              <a:t>wall </a:t>
            </a:r>
            <a:r>
              <a:rPr sz="1200" spc="-5" dirty="0">
                <a:latin typeface="Times New Roman"/>
                <a:cs typeface="Times New Roman"/>
              </a:rPr>
              <a:t>thickness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tube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small and the thermal </a:t>
            </a:r>
            <a:r>
              <a:rPr sz="1200" dirty="0">
                <a:latin typeface="Times New Roman"/>
                <a:cs typeface="Times New Roman"/>
              </a:rPr>
              <a:t>conductivity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tube </a:t>
            </a:r>
            <a:r>
              <a:rPr sz="1200" dirty="0">
                <a:latin typeface="Times New Roman"/>
                <a:cs typeface="Times New Roman"/>
              </a:rPr>
              <a:t>material 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high, </a:t>
            </a:r>
            <a:r>
              <a:rPr sz="1200" spc="5" dirty="0">
                <a:latin typeface="Times New Roman"/>
                <a:cs typeface="Times New Roman"/>
              </a:rPr>
              <a:t>as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usually </a:t>
            </a:r>
            <a:r>
              <a:rPr sz="1200" spc="-5" dirty="0">
                <a:latin typeface="Times New Roman"/>
                <a:cs typeface="Times New Roman"/>
              </a:rPr>
              <a:t>the case, the </a:t>
            </a:r>
            <a:r>
              <a:rPr sz="1200" dirty="0">
                <a:latin typeface="Times New Roman"/>
                <a:cs typeface="Times New Roman"/>
              </a:rPr>
              <a:t>thermal resistance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tube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negligible 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b="1" i="1" dirty="0">
                <a:latin typeface="Times New Roman"/>
                <a:cs typeface="Times New Roman"/>
              </a:rPr>
              <a:t>R</a:t>
            </a:r>
            <a:r>
              <a:rPr sz="1200" b="1" i="1" baseline="-10416" dirty="0">
                <a:latin typeface="Times New Roman"/>
                <a:cs typeface="Times New Roman"/>
              </a:rPr>
              <a:t>wall </a:t>
            </a:r>
            <a:r>
              <a:rPr sz="1200" b="1" i="1" spc="-5" dirty="0">
                <a:latin typeface="Times New Roman"/>
                <a:cs typeface="Times New Roman"/>
              </a:rPr>
              <a:t>≈ 0</a:t>
            </a:r>
            <a:r>
              <a:rPr sz="1200" spc="-5" dirty="0">
                <a:latin typeface="Times New Roman"/>
                <a:cs typeface="Times New Roman"/>
              </a:rPr>
              <a:t>)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inner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surfaces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tube are almost identical (</a:t>
            </a:r>
            <a:r>
              <a:rPr sz="1200" b="1" i="1" spc="-5" dirty="0">
                <a:latin typeface="Times New Roman"/>
                <a:cs typeface="Times New Roman"/>
              </a:rPr>
              <a:t>A</a:t>
            </a:r>
            <a:r>
              <a:rPr sz="1200" b="1" i="1" spc="-7" baseline="-10416" dirty="0">
                <a:latin typeface="Times New Roman"/>
                <a:cs typeface="Times New Roman"/>
              </a:rPr>
              <a:t>i </a:t>
            </a:r>
            <a:r>
              <a:rPr sz="1200" b="1" i="1" spc="-5" dirty="0">
                <a:latin typeface="Times New Roman"/>
                <a:cs typeface="Times New Roman"/>
              </a:rPr>
              <a:t>≈ </a:t>
            </a:r>
            <a:r>
              <a:rPr sz="1200" b="1" i="1" spc="-10" dirty="0">
                <a:latin typeface="Times New Roman"/>
                <a:cs typeface="Times New Roman"/>
              </a:rPr>
              <a:t>A</a:t>
            </a:r>
            <a:r>
              <a:rPr sz="1200" b="1" i="1" spc="-15" baseline="-10416" dirty="0">
                <a:latin typeface="Times New Roman"/>
                <a:cs typeface="Times New Roman"/>
              </a:rPr>
              <a:t>o </a:t>
            </a:r>
            <a:r>
              <a:rPr sz="1200" b="1" i="1" spc="-5" dirty="0">
                <a:latin typeface="Times New Roman"/>
                <a:cs typeface="Times New Roman"/>
              </a:rPr>
              <a:t>≈ A</a:t>
            </a:r>
            <a:r>
              <a:rPr sz="1200" b="1" i="1" spc="-7" baseline="-10416" dirty="0">
                <a:latin typeface="Times New Roman"/>
                <a:cs typeface="Times New Roman"/>
              </a:rPr>
              <a:t>s</a:t>
            </a:r>
            <a:r>
              <a:rPr sz="1200" spc="-5" dirty="0">
                <a:latin typeface="Times New Roman"/>
                <a:cs typeface="Times New Roman"/>
              </a:rPr>
              <a:t>). </a:t>
            </a:r>
            <a:r>
              <a:rPr sz="1200" spc="-10" dirty="0">
                <a:latin typeface="Times New Roman"/>
                <a:cs typeface="Times New Roman"/>
              </a:rPr>
              <a:t>Then </a:t>
            </a:r>
            <a:r>
              <a:rPr sz="1200" dirty="0">
                <a:latin typeface="Times New Roman"/>
                <a:cs typeface="Times New Roman"/>
              </a:rPr>
              <a:t>Eq.(7.4)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overall heat  transfer coefficient </a:t>
            </a:r>
            <a:r>
              <a:rPr sz="1200" spc="-10" dirty="0">
                <a:latin typeface="Times New Roman"/>
                <a:cs typeface="Times New Roman"/>
              </a:rPr>
              <a:t>will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simplified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to;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4331" y="375411"/>
            <a:ext cx="109601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Seven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16305" y="375411"/>
            <a:ext cx="130111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spc="-6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Exchangers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7031" y="3935984"/>
            <a:ext cx="6288405" cy="3209925"/>
          </a:xfrm>
          <a:custGeom>
            <a:avLst/>
            <a:gdLst/>
            <a:ahLst/>
            <a:cxnLst/>
            <a:rect l="l" t="t" r="r" b="b"/>
            <a:pathLst>
              <a:path w="6288405" h="3209925">
                <a:moveTo>
                  <a:pt x="0" y="3209544"/>
                </a:moveTo>
                <a:lnTo>
                  <a:pt x="6288024" y="3209544"/>
                </a:lnTo>
                <a:lnTo>
                  <a:pt x="6288024" y="0"/>
                </a:lnTo>
                <a:lnTo>
                  <a:pt x="0" y="0"/>
                </a:lnTo>
                <a:lnTo>
                  <a:pt x="0" y="3209544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49764" y="6491732"/>
            <a:ext cx="283210" cy="0"/>
          </a:xfrm>
          <a:custGeom>
            <a:avLst/>
            <a:gdLst/>
            <a:ahLst/>
            <a:cxnLst/>
            <a:rect l="l" t="t" r="r" b="b"/>
            <a:pathLst>
              <a:path w="283210">
                <a:moveTo>
                  <a:pt x="0" y="0"/>
                </a:moveTo>
                <a:lnTo>
                  <a:pt x="283083" y="0"/>
                </a:lnTo>
              </a:path>
            </a:pathLst>
          </a:custGeom>
          <a:ln w="71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40542" y="6291326"/>
            <a:ext cx="55880" cy="177800"/>
          </a:xfrm>
          <a:custGeom>
            <a:avLst/>
            <a:gdLst/>
            <a:ahLst/>
            <a:cxnLst/>
            <a:rect l="l" t="t" r="r" b="b"/>
            <a:pathLst>
              <a:path w="55879" h="177800">
                <a:moveTo>
                  <a:pt x="55625" y="0"/>
                </a:moveTo>
                <a:lnTo>
                  <a:pt x="0" y="17773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08488" y="6491732"/>
            <a:ext cx="739140" cy="0"/>
          </a:xfrm>
          <a:custGeom>
            <a:avLst/>
            <a:gdLst/>
            <a:ahLst/>
            <a:cxnLst/>
            <a:rect l="l" t="t" r="r" b="b"/>
            <a:pathLst>
              <a:path w="739139">
                <a:moveTo>
                  <a:pt x="0" y="0"/>
                </a:moveTo>
                <a:lnTo>
                  <a:pt x="738759" y="0"/>
                </a:lnTo>
              </a:path>
            </a:pathLst>
          </a:custGeom>
          <a:ln w="71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22888" y="6491732"/>
            <a:ext cx="304800" cy="0"/>
          </a:xfrm>
          <a:custGeom>
            <a:avLst/>
            <a:gdLst/>
            <a:ahLst/>
            <a:cxnLst/>
            <a:rect l="l" t="t" r="r" b="b"/>
            <a:pathLst>
              <a:path w="304800">
                <a:moveTo>
                  <a:pt x="0" y="0"/>
                </a:moveTo>
                <a:lnTo>
                  <a:pt x="304228" y="0"/>
                </a:lnTo>
              </a:path>
            </a:pathLst>
          </a:custGeom>
          <a:ln w="71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35115" y="6349492"/>
            <a:ext cx="537845" cy="2343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50" spc="60" dirty="0">
                <a:latin typeface="MT Extra"/>
                <a:cs typeface="MT Extra"/>
              </a:rPr>
              <a:t></a:t>
            </a:r>
            <a:r>
              <a:rPr sz="1350" spc="25" dirty="0">
                <a:latin typeface="Times New Roman"/>
                <a:cs typeface="Times New Roman"/>
              </a:rPr>
              <a:t>(</a:t>
            </a:r>
            <a:r>
              <a:rPr sz="1350" spc="-35" dirty="0">
                <a:latin typeface="Times New Roman"/>
                <a:cs typeface="Times New Roman"/>
              </a:rPr>
              <a:t>7</a:t>
            </a:r>
            <a:r>
              <a:rPr sz="1350" spc="-10" dirty="0">
                <a:latin typeface="Times New Roman"/>
                <a:cs typeface="Times New Roman"/>
              </a:rPr>
              <a:t>.</a:t>
            </a:r>
            <a:r>
              <a:rPr sz="1350" spc="15" dirty="0">
                <a:latin typeface="Times New Roman"/>
                <a:cs typeface="Times New Roman"/>
              </a:rPr>
              <a:t>7</a:t>
            </a:r>
            <a:r>
              <a:rPr sz="1350" spc="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75403" y="6258052"/>
            <a:ext cx="763905" cy="2343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2025" i="1" spc="-37" baseline="6172" dirty="0">
                <a:latin typeface="Times New Roman"/>
                <a:cs typeface="Times New Roman"/>
              </a:rPr>
              <a:t>D</a:t>
            </a:r>
            <a:r>
              <a:rPr sz="1200" i="1" spc="-37" baseline="-13888" dirty="0">
                <a:latin typeface="Times New Roman"/>
                <a:cs typeface="Times New Roman"/>
              </a:rPr>
              <a:t>i </a:t>
            </a:r>
            <a:r>
              <a:rPr sz="2025" spc="7" baseline="6172" dirty="0">
                <a:latin typeface="Times New Roman"/>
                <a:cs typeface="Times New Roman"/>
              </a:rPr>
              <a:t>) </a:t>
            </a:r>
            <a:r>
              <a:rPr sz="2025" spc="7" baseline="-28806" dirty="0">
                <a:latin typeface="Symbol"/>
                <a:cs typeface="Symbol"/>
              </a:rPr>
              <a:t></a:t>
            </a:r>
            <a:r>
              <a:rPr sz="2025" spc="7" baseline="-28806" dirty="0">
                <a:latin typeface="Times New Roman"/>
                <a:cs typeface="Times New Roman"/>
              </a:rPr>
              <a:t> </a:t>
            </a:r>
            <a:r>
              <a:rPr sz="2025" i="1" spc="82" baseline="14403" dirty="0">
                <a:latin typeface="Times New Roman"/>
                <a:cs typeface="Times New Roman"/>
              </a:rPr>
              <a:t>R</a:t>
            </a:r>
            <a:r>
              <a:rPr sz="800" i="1" spc="55" dirty="0">
                <a:latin typeface="Times New Roman"/>
                <a:cs typeface="Times New Roman"/>
              </a:rPr>
              <a:t>f </a:t>
            </a:r>
            <a:r>
              <a:rPr sz="800" spc="-5" dirty="0">
                <a:latin typeface="Times New Roman"/>
                <a:cs typeface="Times New Roman"/>
              </a:rPr>
              <a:t>,</a:t>
            </a:r>
            <a:r>
              <a:rPr sz="800" spc="-95" dirty="0">
                <a:latin typeface="Times New Roman"/>
                <a:cs typeface="Times New Roman"/>
              </a:rPr>
              <a:t> </a:t>
            </a:r>
            <a:r>
              <a:rPr sz="800" i="1" spc="-5" dirty="0">
                <a:latin typeface="Times New Roman"/>
                <a:cs typeface="Times New Roman"/>
              </a:rPr>
              <a:t>o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71625" y="6239764"/>
            <a:ext cx="4616450" cy="2343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14"/>
              </a:spcBef>
              <a:tabLst>
                <a:tab pos="381635" algn="l"/>
                <a:tab pos="1425575" algn="l"/>
                <a:tab pos="4097654" algn="l"/>
              </a:tabLst>
            </a:pPr>
            <a:r>
              <a:rPr sz="13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50" u="sng" spc="10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50" u="sng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1350" spc="5" dirty="0">
                <a:latin typeface="Times New Roman"/>
                <a:cs typeface="Times New Roman"/>
              </a:rPr>
              <a:t>	</a:t>
            </a:r>
            <a:r>
              <a:rPr sz="2025" spc="7" baseline="-34979" dirty="0">
                <a:latin typeface="Symbol"/>
                <a:cs typeface="Symbol"/>
              </a:rPr>
              <a:t></a:t>
            </a:r>
            <a:r>
              <a:rPr sz="2025" spc="7" baseline="-34979" dirty="0">
                <a:latin typeface="Times New Roman"/>
                <a:cs typeface="Times New Roman"/>
              </a:rPr>
              <a:t> </a:t>
            </a:r>
            <a:r>
              <a:rPr sz="1350" u="sng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  1  </a:t>
            </a:r>
            <a:r>
              <a:rPr sz="1350" spc="325" dirty="0">
                <a:latin typeface="Times New Roman"/>
                <a:cs typeface="Times New Roman"/>
              </a:rPr>
              <a:t> </a:t>
            </a:r>
            <a:r>
              <a:rPr sz="2025" spc="7" baseline="-34979" dirty="0">
                <a:latin typeface="Symbol"/>
                <a:cs typeface="Symbol"/>
              </a:rPr>
              <a:t></a:t>
            </a:r>
            <a:r>
              <a:rPr sz="2025" spc="7" baseline="-34979" dirty="0">
                <a:latin typeface="Times New Roman"/>
                <a:cs typeface="Times New Roman"/>
              </a:rPr>
              <a:t> </a:t>
            </a:r>
            <a:r>
              <a:rPr sz="1350" u="sng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 </a:t>
            </a:r>
            <a:r>
              <a:rPr sz="1350" u="sng" spc="14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50" u="sng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	</a:t>
            </a:r>
            <a:r>
              <a:rPr sz="2025" spc="7" baseline="-34979" dirty="0">
                <a:latin typeface="Symbol"/>
                <a:cs typeface="Symbol"/>
              </a:rPr>
              <a:t></a:t>
            </a:r>
            <a:r>
              <a:rPr sz="2025" spc="7" baseline="-34979" dirty="0">
                <a:latin typeface="Times New Roman"/>
                <a:cs typeface="Times New Roman"/>
              </a:rPr>
              <a:t> </a:t>
            </a:r>
            <a:r>
              <a:rPr sz="2025" i="1" spc="15" baseline="-34979" dirty="0">
                <a:latin typeface="Times New Roman"/>
                <a:cs typeface="Times New Roman"/>
              </a:rPr>
              <a:t>R </a:t>
            </a:r>
            <a:r>
              <a:rPr sz="2025" spc="7" baseline="-34979" dirty="0">
                <a:latin typeface="Symbol"/>
                <a:cs typeface="Symbol"/>
              </a:rPr>
              <a:t></a:t>
            </a:r>
            <a:r>
              <a:rPr sz="2025" spc="7" baseline="-34979" dirty="0">
                <a:latin typeface="Times New Roman"/>
                <a:cs typeface="Times New Roman"/>
              </a:rPr>
              <a:t> </a:t>
            </a:r>
            <a:r>
              <a:rPr sz="1350" u="sng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50" u="sng" spc="3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50" u="sng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  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2025" spc="7" baseline="-34979" dirty="0">
                <a:latin typeface="Symbol"/>
                <a:cs typeface="Symbol"/>
              </a:rPr>
              <a:t></a:t>
            </a:r>
            <a:r>
              <a:rPr sz="2025" spc="7" baseline="-34979" dirty="0">
                <a:latin typeface="Times New Roman"/>
                <a:cs typeface="Times New Roman"/>
              </a:rPr>
              <a:t> </a:t>
            </a:r>
            <a:r>
              <a:rPr sz="2025" i="1" spc="97" baseline="8230" dirty="0">
                <a:latin typeface="Times New Roman"/>
                <a:cs typeface="Times New Roman"/>
              </a:rPr>
              <a:t>R</a:t>
            </a:r>
            <a:r>
              <a:rPr sz="1200" i="1" spc="97" baseline="-10416" dirty="0">
                <a:latin typeface="Times New Roman"/>
                <a:cs typeface="Times New Roman"/>
              </a:rPr>
              <a:t>f </a:t>
            </a:r>
            <a:r>
              <a:rPr sz="1200" spc="37" baseline="-10416" dirty="0">
                <a:latin typeface="Times New Roman"/>
                <a:cs typeface="Times New Roman"/>
              </a:rPr>
              <a:t>,</a:t>
            </a:r>
            <a:r>
              <a:rPr sz="1200" i="1" spc="37" baseline="-10416" dirty="0">
                <a:latin typeface="Times New Roman"/>
                <a:cs typeface="Times New Roman"/>
              </a:rPr>
              <a:t>i   </a:t>
            </a:r>
            <a:r>
              <a:rPr sz="2025" spc="7" baseline="-34979" dirty="0">
                <a:latin typeface="Symbol"/>
                <a:cs typeface="Symbol"/>
              </a:rPr>
              <a:t></a:t>
            </a:r>
            <a:r>
              <a:rPr sz="2025" spc="-179" baseline="-34979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ln</a:t>
            </a:r>
            <a:r>
              <a:rPr sz="1350" spc="-114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(</a:t>
            </a:r>
            <a:r>
              <a:rPr sz="1350" i="1" dirty="0">
                <a:latin typeface="Times New Roman"/>
                <a:cs typeface="Times New Roman"/>
              </a:rPr>
              <a:t>D</a:t>
            </a:r>
            <a:r>
              <a:rPr sz="1200" i="1" baseline="-24305" dirty="0">
                <a:latin typeface="Times New Roman"/>
                <a:cs typeface="Times New Roman"/>
              </a:rPr>
              <a:t>o	</a:t>
            </a:r>
            <a:r>
              <a:rPr sz="2025" spc="7" baseline="-34979" dirty="0">
                <a:latin typeface="Symbol"/>
                <a:cs typeface="Symbol"/>
              </a:rPr>
              <a:t></a:t>
            </a:r>
            <a:r>
              <a:rPr sz="1350" u="sng" spc="2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50" u="sng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1350" u="sng" spc="-6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42416" y="6477475"/>
            <a:ext cx="4618990" cy="241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114"/>
              </a:spcBef>
              <a:tabLst>
                <a:tab pos="548005" algn="l"/>
                <a:tab pos="1072515" algn="l"/>
                <a:tab pos="1950085" algn="l"/>
                <a:tab pos="2486660" algn="l"/>
                <a:tab pos="3041650" algn="l"/>
                <a:tab pos="3858260" algn="l"/>
                <a:tab pos="4272915" algn="l"/>
              </a:tabLst>
            </a:pPr>
            <a:r>
              <a:rPr sz="1350" i="1" spc="-35" dirty="0">
                <a:latin typeface="Times New Roman"/>
                <a:cs typeface="Times New Roman"/>
              </a:rPr>
              <a:t>UA</a:t>
            </a:r>
            <a:r>
              <a:rPr sz="1200" i="1" spc="-52" baseline="-24305" dirty="0">
                <a:latin typeface="Times New Roman"/>
                <a:cs typeface="Times New Roman"/>
              </a:rPr>
              <a:t>s	</a:t>
            </a:r>
            <a:r>
              <a:rPr sz="1350" i="1" spc="50" dirty="0">
                <a:latin typeface="Times New Roman"/>
                <a:cs typeface="Times New Roman"/>
              </a:rPr>
              <a:t>U</a:t>
            </a:r>
            <a:r>
              <a:rPr sz="1200" i="1" spc="75" baseline="-24305" dirty="0">
                <a:latin typeface="Times New Roman"/>
                <a:cs typeface="Times New Roman"/>
              </a:rPr>
              <a:t>i</a:t>
            </a:r>
            <a:r>
              <a:rPr sz="1200" i="1" spc="-22" baseline="-24305" dirty="0">
                <a:latin typeface="Times New Roman"/>
                <a:cs typeface="Times New Roman"/>
              </a:rPr>
              <a:t> </a:t>
            </a:r>
            <a:r>
              <a:rPr sz="1350" i="1" spc="-55" dirty="0">
                <a:latin typeface="Times New Roman"/>
                <a:cs typeface="Times New Roman"/>
              </a:rPr>
              <a:t>A</a:t>
            </a:r>
            <a:r>
              <a:rPr sz="1200" i="1" spc="-82" baseline="-24305" dirty="0">
                <a:latin typeface="Times New Roman"/>
                <a:cs typeface="Times New Roman"/>
              </a:rPr>
              <a:t>i	</a:t>
            </a:r>
            <a:r>
              <a:rPr sz="1350" i="1" spc="50" dirty="0">
                <a:latin typeface="Times New Roman"/>
                <a:cs typeface="Times New Roman"/>
              </a:rPr>
              <a:t>U</a:t>
            </a:r>
            <a:r>
              <a:rPr sz="1200" i="1" spc="75" baseline="-24305" dirty="0">
                <a:latin typeface="Times New Roman"/>
                <a:cs typeface="Times New Roman"/>
              </a:rPr>
              <a:t>o</a:t>
            </a:r>
            <a:r>
              <a:rPr sz="1200" i="1" baseline="-24305" dirty="0">
                <a:latin typeface="Times New Roman"/>
                <a:cs typeface="Times New Roman"/>
              </a:rPr>
              <a:t> </a:t>
            </a:r>
            <a:r>
              <a:rPr sz="1350" i="1" spc="-60" dirty="0">
                <a:latin typeface="Times New Roman"/>
                <a:cs typeface="Times New Roman"/>
              </a:rPr>
              <a:t>A</a:t>
            </a:r>
            <a:r>
              <a:rPr sz="1200" i="1" spc="-89" baseline="-24305" dirty="0">
                <a:latin typeface="Times New Roman"/>
                <a:cs typeface="Times New Roman"/>
              </a:rPr>
              <a:t>o	</a:t>
            </a:r>
            <a:r>
              <a:rPr sz="1350" i="1" spc="-30" dirty="0">
                <a:latin typeface="Times New Roman"/>
                <a:cs typeface="Times New Roman"/>
              </a:rPr>
              <a:t>h</a:t>
            </a:r>
            <a:r>
              <a:rPr sz="1200" i="1" spc="-44" baseline="-24305" dirty="0">
                <a:latin typeface="Times New Roman"/>
                <a:cs typeface="Times New Roman"/>
              </a:rPr>
              <a:t>i</a:t>
            </a:r>
            <a:r>
              <a:rPr sz="1200" i="1" spc="-22" baseline="-24305" dirty="0">
                <a:latin typeface="Times New Roman"/>
                <a:cs typeface="Times New Roman"/>
              </a:rPr>
              <a:t> </a:t>
            </a:r>
            <a:r>
              <a:rPr sz="1350" i="1" spc="-55" dirty="0">
                <a:latin typeface="Times New Roman"/>
                <a:cs typeface="Times New Roman"/>
              </a:rPr>
              <a:t>A</a:t>
            </a:r>
            <a:r>
              <a:rPr sz="1200" i="1" spc="-82" baseline="-24305" dirty="0">
                <a:latin typeface="Times New Roman"/>
                <a:cs typeface="Times New Roman"/>
              </a:rPr>
              <a:t>i	</a:t>
            </a:r>
            <a:r>
              <a:rPr sz="1350" i="1" spc="-55" dirty="0">
                <a:latin typeface="Times New Roman"/>
                <a:cs typeface="Times New Roman"/>
              </a:rPr>
              <a:t>A</a:t>
            </a:r>
            <a:r>
              <a:rPr sz="1200" i="1" spc="-82" baseline="-24305" dirty="0">
                <a:latin typeface="Times New Roman"/>
                <a:cs typeface="Times New Roman"/>
              </a:rPr>
              <a:t>i	</a:t>
            </a:r>
            <a:r>
              <a:rPr sz="1350" spc="-365" dirty="0">
                <a:latin typeface="Times New Roman"/>
                <a:cs typeface="Times New Roman"/>
              </a:rPr>
              <a:t>2</a:t>
            </a:r>
            <a:r>
              <a:rPr sz="1400" i="1" spc="-365" dirty="0">
                <a:latin typeface="Verdana"/>
                <a:cs typeface="Verdana"/>
              </a:rPr>
              <a:t>  </a:t>
            </a:r>
            <a:r>
              <a:rPr sz="1400" i="1" spc="-345" dirty="0">
                <a:latin typeface="Verdana"/>
                <a:cs typeface="Verdana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kL	</a:t>
            </a:r>
            <a:r>
              <a:rPr sz="1350" i="1" spc="-45" dirty="0">
                <a:latin typeface="Times New Roman"/>
                <a:cs typeface="Times New Roman"/>
              </a:rPr>
              <a:t>A</a:t>
            </a:r>
            <a:r>
              <a:rPr sz="1200" i="1" spc="-67" baseline="-24305" dirty="0">
                <a:latin typeface="Times New Roman"/>
                <a:cs typeface="Times New Roman"/>
              </a:rPr>
              <a:t>o	</a:t>
            </a:r>
            <a:r>
              <a:rPr sz="1350" i="1" spc="-40" dirty="0">
                <a:latin typeface="Times New Roman"/>
                <a:cs typeface="Times New Roman"/>
              </a:rPr>
              <a:t>h</a:t>
            </a:r>
            <a:r>
              <a:rPr sz="1200" i="1" spc="-60" baseline="-24305" dirty="0">
                <a:latin typeface="Times New Roman"/>
                <a:cs typeface="Times New Roman"/>
              </a:rPr>
              <a:t>o</a:t>
            </a:r>
            <a:r>
              <a:rPr sz="1200" i="1" spc="-44" baseline="-24305" dirty="0">
                <a:latin typeface="Times New Roman"/>
                <a:cs typeface="Times New Roman"/>
              </a:rPr>
              <a:t> </a:t>
            </a:r>
            <a:r>
              <a:rPr sz="1350" i="1" spc="-60" dirty="0">
                <a:latin typeface="Times New Roman"/>
                <a:cs typeface="Times New Roman"/>
              </a:rPr>
              <a:t>A</a:t>
            </a:r>
            <a:r>
              <a:rPr sz="1200" i="1" spc="-89" baseline="-24305" dirty="0">
                <a:latin typeface="Times New Roman"/>
                <a:cs typeface="Times New Roman"/>
              </a:rPr>
              <a:t>o</a:t>
            </a:r>
            <a:endParaRPr sz="1200" baseline="-24305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8931" y="6724395"/>
            <a:ext cx="6362065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8100" marR="30480">
              <a:lnSpc>
                <a:spcPts val="1390"/>
              </a:lnSpc>
              <a:spcBef>
                <a:spcPts val="185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spc="5" dirty="0">
                <a:latin typeface="Times New Roman"/>
                <a:cs typeface="Times New Roman"/>
              </a:rPr>
              <a:t>A</a:t>
            </a:r>
            <a:r>
              <a:rPr sz="1200" b="1" i="1" spc="7" baseline="-10416" dirty="0">
                <a:latin typeface="Times New Roman"/>
                <a:cs typeface="Times New Roman"/>
              </a:rPr>
              <a:t>i </a:t>
            </a: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b="1" i="1" dirty="0">
                <a:latin typeface="Times New Roman"/>
                <a:cs typeface="Times New Roman"/>
              </a:rPr>
              <a:t>πD</a:t>
            </a:r>
            <a:r>
              <a:rPr sz="1200" b="1" i="1" baseline="-10416" dirty="0">
                <a:latin typeface="Times New Roman"/>
                <a:cs typeface="Times New Roman"/>
              </a:rPr>
              <a:t>i </a:t>
            </a:r>
            <a:r>
              <a:rPr sz="1200" b="1" i="1" spc="-5" dirty="0">
                <a:latin typeface="Times New Roman"/>
                <a:cs typeface="Times New Roman"/>
              </a:rPr>
              <a:t>L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10" dirty="0">
                <a:latin typeface="Times New Roman"/>
                <a:cs typeface="Times New Roman"/>
              </a:rPr>
              <a:t>A</a:t>
            </a:r>
            <a:r>
              <a:rPr sz="1200" b="1" i="1" spc="-15" baseline="-10416" dirty="0">
                <a:latin typeface="Times New Roman"/>
                <a:cs typeface="Times New Roman"/>
              </a:rPr>
              <a:t>o </a:t>
            </a: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b="1" i="1" spc="-10" dirty="0">
                <a:latin typeface="Times New Roman"/>
                <a:cs typeface="Times New Roman"/>
              </a:rPr>
              <a:t>πD</a:t>
            </a:r>
            <a:r>
              <a:rPr sz="1200" b="1" i="1" spc="-15" baseline="-10416" dirty="0">
                <a:latin typeface="Times New Roman"/>
                <a:cs typeface="Times New Roman"/>
              </a:rPr>
              <a:t>o </a:t>
            </a:r>
            <a:r>
              <a:rPr sz="1200" b="1" i="1" spc="-5" dirty="0">
                <a:latin typeface="Times New Roman"/>
                <a:cs typeface="Times New Roman"/>
              </a:rPr>
              <a:t>L </a:t>
            </a:r>
            <a:r>
              <a:rPr sz="1200" spc="-5" dirty="0">
                <a:latin typeface="Times New Roman"/>
                <a:cs typeface="Times New Roman"/>
              </a:rPr>
              <a:t>are the areas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inner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surfaces,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R</a:t>
            </a:r>
            <a:r>
              <a:rPr sz="1200" b="1" i="1" spc="-7" baseline="-10416" dirty="0">
                <a:latin typeface="Times New Roman"/>
                <a:cs typeface="Times New Roman"/>
              </a:rPr>
              <a:t>f, i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R</a:t>
            </a:r>
            <a:r>
              <a:rPr sz="1200" b="1" i="1" spc="-7" baseline="-10416" dirty="0">
                <a:latin typeface="Times New Roman"/>
                <a:cs typeface="Times New Roman"/>
              </a:rPr>
              <a:t>f, o </a:t>
            </a:r>
            <a:r>
              <a:rPr sz="1200" spc="-5" dirty="0">
                <a:latin typeface="Times New Roman"/>
                <a:cs typeface="Times New Roman"/>
              </a:rPr>
              <a:t>are the  </a:t>
            </a:r>
            <a:r>
              <a:rPr sz="1200" spc="-10" dirty="0">
                <a:latin typeface="Times New Roman"/>
                <a:cs typeface="Times New Roman"/>
              </a:rPr>
              <a:t>fouling </a:t>
            </a:r>
            <a:r>
              <a:rPr sz="1200" dirty="0">
                <a:latin typeface="Times New Roman"/>
                <a:cs typeface="Times New Roman"/>
              </a:rPr>
              <a:t>factors </a:t>
            </a:r>
            <a:r>
              <a:rPr sz="1200" spc="-20" dirty="0">
                <a:latin typeface="Times New Roman"/>
                <a:cs typeface="Times New Roman"/>
              </a:rPr>
              <a:t>at </a:t>
            </a:r>
            <a:r>
              <a:rPr sz="1200" dirty="0">
                <a:latin typeface="Times New Roman"/>
                <a:cs typeface="Times New Roman"/>
              </a:rPr>
              <a:t>those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surfaces.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37031" y="711200"/>
            <a:ext cx="6288405" cy="3234055"/>
          </a:xfrm>
          <a:custGeom>
            <a:avLst/>
            <a:gdLst/>
            <a:ahLst/>
            <a:cxnLst/>
            <a:rect l="l" t="t" r="r" b="b"/>
            <a:pathLst>
              <a:path w="6288405" h="3234054">
                <a:moveTo>
                  <a:pt x="0" y="3233928"/>
                </a:moveTo>
                <a:lnTo>
                  <a:pt x="6288024" y="3233928"/>
                </a:lnTo>
                <a:lnTo>
                  <a:pt x="6288024" y="0"/>
                </a:lnTo>
                <a:lnTo>
                  <a:pt x="0" y="0"/>
                </a:lnTo>
                <a:lnTo>
                  <a:pt x="0" y="3233928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456179" y="797829"/>
            <a:ext cx="532765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spc="135" dirty="0">
                <a:latin typeface="MT Extra"/>
                <a:cs typeface="MT Extra"/>
              </a:rPr>
              <a:t></a:t>
            </a:r>
            <a:r>
              <a:rPr sz="1300" spc="15" dirty="0">
                <a:latin typeface="Times New Roman"/>
                <a:cs typeface="Times New Roman"/>
              </a:rPr>
              <a:t>(7</a:t>
            </a:r>
            <a:r>
              <a:rPr sz="1300" spc="5" dirty="0">
                <a:latin typeface="Times New Roman"/>
                <a:cs typeface="Times New Roman"/>
              </a:rPr>
              <a:t>.</a:t>
            </a:r>
            <a:r>
              <a:rPr sz="1300" spc="-10" dirty="0">
                <a:latin typeface="Times New Roman"/>
                <a:cs typeface="Times New Roman"/>
              </a:rPr>
              <a:t>5</a:t>
            </a:r>
            <a:r>
              <a:rPr sz="1300" spc="5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8931" y="656078"/>
            <a:ext cx="1366520" cy="71437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556260">
              <a:lnSpc>
                <a:spcPct val="100000"/>
              </a:lnSpc>
              <a:spcBef>
                <a:spcPts val="405"/>
              </a:spcBef>
            </a:pPr>
            <a:r>
              <a:rPr sz="1300" u="sng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1300" spc="10" dirty="0">
                <a:latin typeface="Times New Roman"/>
                <a:cs typeface="Times New Roman"/>
              </a:rPr>
              <a:t>  </a:t>
            </a:r>
            <a:r>
              <a:rPr sz="1950" spc="22" baseline="-36324" dirty="0">
                <a:latin typeface="Symbol"/>
                <a:cs typeface="Symbol"/>
              </a:rPr>
              <a:t></a:t>
            </a:r>
            <a:r>
              <a:rPr sz="1950" spc="22" baseline="-36324" dirty="0">
                <a:latin typeface="Times New Roman"/>
                <a:cs typeface="Times New Roman"/>
              </a:rPr>
              <a:t>  </a:t>
            </a:r>
            <a:r>
              <a:rPr sz="1300" u="sng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1300" spc="10" dirty="0">
                <a:latin typeface="Times New Roman"/>
                <a:cs typeface="Times New Roman"/>
              </a:rPr>
              <a:t>  </a:t>
            </a:r>
            <a:r>
              <a:rPr sz="1950" spc="22" baseline="-36324" dirty="0">
                <a:latin typeface="Symbol"/>
                <a:cs typeface="Symbol"/>
              </a:rPr>
              <a:t></a:t>
            </a:r>
            <a:r>
              <a:rPr sz="1950" spc="112" baseline="-36324" dirty="0">
                <a:latin typeface="Times New Roman"/>
                <a:cs typeface="Times New Roman"/>
              </a:rPr>
              <a:t> </a:t>
            </a:r>
            <a:r>
              <a:rPr sz="1300" u="sng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endParaRPr sz="1300">
              <a:latin typeface="Times New Roman"/>
              <a:cs typeface="Times New Roman"/>
            </a:endParaRPr>
          </a:p>
          <a:p>
            <a:pPr marL="519430">
              <a:lnSpc>
                <a:spcPct val="100000"/>
              </a:lnSpc>
              <a:spcBef>
                <a:spcPts val="310"/>
              </a:spcBef>
              <a:tabLst>
                <a:tab pos="875665" algn="l"/>
                <a:tab pos="1198880" algn="l"/>
              </a:tabLst>
            </a:pPr>
            <a:r>
              <a:rPr sz="1300" i="1" spc="20" dirty="0">
                <a:latin typeface="Times New Roman"/>
                <a:cs typeface="Times New Roman"/>
              </a:rPr>
              <a:t>U	</a:t>
            </a:r>
            <a:r>
              <a:rPr sz="1300" i="1" spc="-25" dirty="0">
                <a:latin typeface="Times New Roman"/>
                <a:cs typeface="Times New Roman"/>
              </a:rPr>
              <a:t>h</a:t>
            </a:r>
            <a:r>
              <a:rPr sz="1125" i="1" spc="-37" baseline="-25925" dirty="0">
                <a:latin typeface="Times New Roman"/>
                <a:cs typeface="Times New Roman"/>
              </a:rPr>
              <a:t>i	</a:t>
            </a:r>
            <a:r>
              <a:rPr sz="1300" i="1" spc="-10" dirty="0">
                <a:latin typeface="Times New Roman"/>
                <a:cs typeface="Times New Roman"/>
              </a:rPr>
              <a:t>h</a:t>
            </a:r>
            <a:r>
              <a:rPr sz="1125" i="1" spc="-15" baseline="-25925" dirty="0">
                <a:latin typeface="Times New Roman"/>
                <a:cs typeface="Times New Roman"/>
              </a:rPr>
              <a:t>o</a:t>
            </a:r>
            <a:endParaRPr sz="1125" baseline="-25925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245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spc="-5" dirty="0">
                <a:latin typeface="Times New Roman"/>
                <a:cs typeface="Times New Roman"/>
              </a:rPr>
              <a:t>U ≈ U</a:t>
            </a:r>
            <a:r>
              <a:rPr sz="1200" b="1" i="1" spc="-7" baseline="-10416" dirty="0">
                <a:latin typeface="Times New Roman"/>
                <a:cs typeface="Times New Roman"/>
              </a:rPr>
              <a:t>i </a:t>
            </a:r>
            <a:r>
              <a:rPr sz="1200" b="1" i="1" spc="-5" dirty="0">
                <a:latin typeface="Times New Roman"/>
                <a:cs typeface="Times New Roman"/>
              </a:rPr>
              <a:t>≈</a:t>
            </a:r>
            <a:r>
              <a:rPr sz="1200" b="1" i="1" spc="-70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U</a:t>
            </a:r>
            <a:r>
              <a:rPr sz="1200" b="1" i="1" spc="-15" baseline="-10416" dirty="0">
                <a:latin typeface="Times New Roman"/>
                <a:cs typeface="Times New Roman"/>
              </a:rPr>
              <a:t>o</a:t>
            </a:r>
            <a:r>
              <a:rPr sz="1200" spc="-10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8931" y="1338580"/>
            <a:ext cx="6363970" cy="7327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8100" marR="31750">
              <a:lnSpc>
                <a:spcPts val="1370"/>
              </a:lnSpc>
              <a:spcBef>
                <a:spcPts val="20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Note3-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individual </a:t>
            </a:r>
            <a:r>
              <a:rPr sz="1200" dirty="0">
                <a:latin typeface="Times New Roman"/>
                <a:cs typeface="Times New Roman"/>
              </a:rPr>
              <a:t>convection </a:t>
            </a:r>
            <a:r>
              <a:rPr sz="1200" spc="-5" dirty="0">
                <a:latin typeface="Times New Roman"/>
                <a:cs typeface="Times New Roman"/>
              </a:rPr>
              <a:t>heat transfer coefficients inside and outside the tube, </a:t>
            </a:r>
            <a:r>
              <a:rPr sz="1200" b="1" i="1" spc="-5" dirty="0">
                <a:latin typeface="Times New Roman"/>
                <a:cs typeface="Times New Roman"/>
              </a:rPr>
              <a:t>h</a:t>
            </a:r>
            <a:r>
              <a:rPr sz="1200" b="1" i="1" spc="-7" baseline="-10416" dirty="0">
                <a:latin typeface="Times New Roman"/>
                <a:cs typeface="Times New Roman"/>
              </a:rPr>
              <a:t>i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latin typeface="Times New Roman"/>
                <a:cs typeface="Times New Roman"/>
              </a:rPr>
              <a:t>h</a:t>
            </a:r>
            <a:r>
              <a:rPr sz="1200" b="1" i="1" baseline="-10416" dirty="0">
                <a:latin typeface="Times New Roman"/>
                <a:cs typeface="Times New Roman"/>
              </a:rPr>
              <a:t>o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5" dirty="0">
                <a:latin typeface="Times New Roman"/>
                <a:cs typeface="Times New Roman"/>
              </a:rPr>
              <a:t>are  </a:t>
            </a:r>
            <a:r>
              <a:rPr sz="1200" spc="-5" dirty="0">
                <a:latin typeface="Times New Roman"/>
                <a:cs typeface="Times New Roman"/>
              </a:rPr>
              <a:t>determined using the convection relations discussed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previous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chapter.</a:t>
            </a:r>
            <a:endParaRPr sz="1200">
              <a:latin typeface="Times New Roman"/>
              <a:cs typeface="Times New Roman"/>
            </a:endParaRPr>
          </a:p>
          <a:p>
            <a:pPr marL="38100" marR="30480">
              <a:lnSpc>
                <a:spcPts val="1370"/>
              </a:lnSpc>
              <a:spcBef>
                <a:spcPts val="2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Note4-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When </a:t>
            </a:r>
            <a:r>
              <a:rPr sz="1200" spc="-5" dirty="0">
                <a:latin typeface="Times New Roman"/>
                <a:cs typeface="Times New Roman"/>
              </a:rPr>
              <a:t>the tube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i="1" dirty="0">
                <a:latin typeface="Times New Roman"/>
                <a:cs typeface="Times New Roman"/>
              </a:rPr>
              <a:t>finned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one side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order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increase heat </a:t>
            </a:r>
            <a:r>
              <a:rPr sz="1200" spc="-5" dirty="0">
                <a:latin typeface="Times New Roman"/>
                <a:cs typeface="Times New Roman"/>
              </a:rPr>
              <a:t>transfer, the </a:t>
            </a:r>
            <a:r>
              <a:rPr sz="1200" spc="5" dirty="0">
                <a:latin typeface="Times New Roman"/>
                <a:cs typeface="Times New Roman"/>
              </a:rPr>
              <a:t>total </a:t>
            </a:r>
            <a:r>
              <a:rPr sz="1200" spc="-5" dirty="0">
                <a:latin typeface="Times New Roman"/>
                <a:cs typeface="Times New Roman"/>
              </a:rPr>
              <a:t>heat transfer  surface area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finned </a:t>
            </a:r>
            <a:r>
              <a:rPr sz="1200" spc="-5" dirty="0">
                <a:latin typeface="Times New Roman"/>
                <a:cs typeface="Times New Roman"/>
              </a:rPr>
              <a:t>side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becomes;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550411" y="2055341"/>
            <a:ext cx="717550" cy="233679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350" spc="10" dirty="0">
                <a:latin typeface="MT Extra"/>
                <a:cs typeface="MT Extra"/>
              </a:rPr>
              <a:t></a:t>
            </a:r>
            <a:r>
              <a:rPr sz="1350" spc="-190" dirty="0">
                <a:latin typeface="Times New Roman"/>
                <a:cs typeface="Times New Roman"/>
              </a:rPr>
              <a:t> </a:t>
            </a:r>
            <a:r>
              <a:rPr sz="1350" spc="35" dirty="0">
                <a:latin typeface="Times New Roman"/>
                <a:cs typeface="Times New Roman"/>
              </a:rPr>
              <a:t>(7.6.</a:t>
            </a:r>
            <a:r>
              <a:rPr sz="1350" i="1" spc="35" dirty="0">
                <a:latin typeface="Times New Roman"/>
                <a:cs typeface="Times New Roman"/>
              </a:rPr>
              <a:t>a</a:t>
            </a:r>
            <a:r>
              <a:rPr sz="1350" spc="3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98803" y="2098013"/>
            <a:ext cx="1919605" cy="233679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5"/>
              </a:spcBef>
            </a:pPr>
            <a:r>
              <a:rPr sz="2025" i="1" spc="-15" baseline="14403" dirty="0">
                <a:latin typeface="Times New Roman"/>
                <a:cs typeface="Times New Roman"/>
              </a:rPr>
              <a:t>A</a:t>
            </a:r>
            <a:r>
              <a:rPr sz="800" i="1" spc="-10" dirty="0">
                <a:latin typeface="Times New Roman"/>
                <a:cs typeface="Times New Roman"/>
              </a:rPr>
              <a:t>s</a:t>
            </a:r>
            <a:r>
              <a:rPr sz="800" i="1" spc="180" dirty="0">
                <a:latin typeface="Times New Roman"/>
                <a:cs typeface="Times New Roman"/>
              </a:rPr>
              <a:t> </a:t>
            </a:r>
            <a:r>
              <a:rPr sz="2025" spc="7" baseline="14403" dirty="0">
                <a:latin typeface="Symbol"/>
                <a:cs typeface="Symbol"/>
              </a:rPr>
              <a:t></a:t>
            </a:r>
            <a:r>
              <a:rPr sz="2025" spc="7" baseline="14403" dirty="0">
                <a:latin typeface="Times New Roman"/>
                <a:cs typeface="Times New Roman"/>
              </a:rPr>
              <a:t> </a:t>
            </a:r>
            <a:r>
              <a:rPr sz="2025" i="1" spc="-15" baseline="14403" dirty="0">
                <a:latin typeface="Times New Roman"/>
                <a:cs typeface="Times New Roman"/>
              </a:rPr>
              <a:t>A</a:t>
            </a:r>
            <a:r>
              <a:rPr sz="800" i="1" spc="-10" dirty="0">
                <a:latin typeface="Times New Roman"/>
                <a:cs typeface="Times New Roman"/>
              </a:rPr>
              <a:t>total</a:t>
            </a:r>
            <a:r>
              <a:rPr sz="800" i="1" spc="180" dirty="0">
                <a:latin typeface="Times New Roman"/>
                <a:cs typeface="Times New Roman"/>
              </a:rPr>
              <a:t> </a:t>
            </a:r>
            <a:r>
              <a:rPr sz="2025" spc="7" baseline="14403" dirty="0">
                <a:latin typeface="Symbol"/>
                <a:cs typeface="Symbol"/>
              </a:rPr>
              <a:t></a:t>
            </a:r>
            <a:r>
              <a:rPr sz="2025" spc="7" baseline="14403" dirty="0">
                <a:latin typeface="Times New Roman"/>
                <a:cs typeface="Times New Roman"/>
              </a:rPr>
              <a:t> </a:t>
            </a:r>
            <a:r>
              <a:rPr sz="2025" i="1" spc="-7" baseline="14403" dirty="0">
                <a:latin typeface="Times New Roman"/>
                <a:cs typeface="Times New Roman"/>
              </a:rPr>
              <a:t>A</a:t>
            </a:r>
            <a:r>
              <a:rPr sz="800" i="1" spc="-5" dirty="0">
                <a:latin typeface="Times New Roman"/>
                <a:cs typeface="Times New Roman"/>
              </a:rPr>
              <a:t>unfinned </a:t>
            </a:r>
            <a:r>
              <a:rPr sz="2025" spc="7" baseline="14403" dirty="0">
                <a:latin typeface="Symbol"/>
                <a:cs typeface="Symbol"/>
              </a:rPr>
              <a:t></a:t>
            </a:r>
            <a:r>
              <a:rPr sz="2025" spc="195" baseline="14403" dirty="0">
                <a:latin typeface="Times New Roman"/>
                <a:cs typeface="Times New Roman"/>
              </a:rPr>
              <a:t> </a:t>
            </a:r>
            <a:r>
              <a:rPr sz="2025" i="1" spc="37" baseline="14403" dirty="0">
                <a:latin typeface="Times New Roman"/>
                <a:cs typeface="Times New Roman"/>
              </a:rPr>
              <a:t>A</a:t>
            </a:r>
            <a:r>
              <a:rPr sz="800" i="1" spc="25" dirty="0">
                <a:latin typeface="Times New Roman"/>
                <a:cs typeface="Times New Roman"/>
              </a:rPr>
              <a:t>fin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60831" y="2313940"/>
            <a:ext cx="6438900" cy="90931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76200" marR="68580">
              <a:lnSpc>
                <a:spcPts val="1370"/>
              </a:lnSpc>
              <a:spcBef>
                <a:spcPts val="200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spc="-5" dirty="0">
                <a:latin typeface="Times New Roman"/>
                <a:cs typeface="Times New Roman"/>
              </a:rPr>
              <a:t>A</a:t>
            </a:r>
            <a:r>
              <a:rPr sz="1200" b="1" i="1" spc="-7" baseline="-10416" dirty="0">
                <a:latin typeface="Times New Roman"/>
                <a:cs typeface="Times New Roman"/>
              </a:rPr>
              <a:t>fin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surface area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fins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A</a:t>
            </a:r>
            <a:r>
              <a:rPr sz="1200" b="1" i="1" spc="-7" baseline="-10416" dirty="0">
                <a:latin typeface="Times New Roman"/>
                <a:cs typeface="Times New Roman"/>
              </a:rPr>
              <a:t>unfinned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area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unfinned </a:t>
            </a:r>
            <a:r>
              <a:rPr sz="1200" dirty="0">
                <a:latin typeface="Times New Roman"/>
                <a:cs typeface="Times New Roman"/>
              </a:rPr>
              <a:t>portion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tube  </a:t>
            </a:r>
            <a:r>
              <a:rPr sz="1200" spc="-5" dirty="0">
                <a:latin typeface="Times New Roman"/>
                <a:cs typeface="Times New Roman"/>
              </a:rPr>
              <a:t>surface.</a:t>
            </a:r>
            <a:endParaRPr sz="1200">
              <a:latin typeface="Times New Roman"/>
              <a:cs typeface="Times New Roman"/>
            </a:endParaRPr>
          </a:p>
          <a:p>
            <a:pPr marL="76200" marR="64135">
              <a:lnSpc>
                <a:spcPts val="1370"/>
              </a:lnSpc>
              <a:spcBef>
                <a:spcPts val="2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Note5-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 short </a:t>
            </a:r>
            <a:r>
              <a:rPr sz="1200" spc="-15" dirty="0">
                <a:latin typeface="Times New Roman"/>
                <a:cs typeface="Times New Roman"/>
              </a:rPr>
              <a:t>fins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high thermal conductivity, we </a:t>
            </a:r>
            <a:r>
              <a:rPr sz="1200" dirty="0">
                <a:latin typeface="Times New Roman"/>
                <a:cs typeface="Times New Roman"/>
              </a:rPr>
              <a:t>can use </a:t>
            </a:r>
            <a:r>
              <a:rPr sz="1200" spc="-5" dirty="0">
                <a:latin typeface="Times New Roman"/>
                <a:cs typeface="Times New Roman"/>
              </a:rPr>
              <a:t>this </a:t>
            </a:r>
            <a:r>
              <a:rPr sz="1200" spc="5" dirty="0">
                <a:latin typeface="Times New Roman"/>
                <a:cs typeface="Times New Roman"/>
              </a:rPr>
              <a:t>total </a:t>
            </a:r>
            <a:r>
              <a:rPr sz="1200" spc="-5" dirty="0">
                <a:latin typeface="Times New Roman"/>
                <a:cs typeface="Times New Roman"/>
              </a:rPr>
              <a:t>area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convection  </a:t>
            </a:r>
            <a:r>
              <a:rPr sz="1200" spc="-5" dirty="0">
                <a:latin typeface="Times New Roman"/>
                <a:cs typeface="Times New Roman"/>
              </a:rPr>
              <a:t>resistance </a:t>
            </a:r>
            <a:r>
              <a:rPr sz="1200" dirty="0">
                <a:latin typeface="Times New Roman"/>
                <a:cs typeface="Times New Roman"/>
              </a:rPr>
              <a:t>relation</a:t>
            </a:r>
            <a:r>
              <a:rPr sz="1200" spc="2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R</a:t>
            </a:r>
            <a:r>
              <a:rPr sz="1200" b="1" i="1" spc="-7" baseline="-10416" dirty="0">
                <a:latin typeface="Times New Roman"/>
                <a:cs typeface="Times New Roman"/>
              </a:rPr>
              <a:t>conv </a:t>
            </a:r>
            <a:r>
              <a:rPr sz="1200" b="1" i="1" spc="-5" dirty="0">
                <a:latin typeface="Times New Roman"/>
                <a:cs typeface="Times New Roman"/>
              </a:rPr>
              <a:t>= 1/ hA</a:t>
            </a:r>
            <a:r>
              <a:rPr sz="1200" b="1" i="1" spc="-7" baseline="-10416" dirty="0">
                <a:latin typeface="Times New Roman"/>
                <a:cs typeface="Times New Roman"/>
              </a:rPr>
              <a:t>s</a:t>
            </a:r>
            <a:r>
              <a:rPr sz="1200" spc="-5" dirty="0">
                <a:latin typeface="Times New Roman"/>
                <a:cs typeface="Times New Roman"/>
              </a:rPr>
              <a:t>) since the </a:t>
            </a:r>
            <a:r>
              <a:rPr sz="1200" spc="-15" dirty="0">
                <a:latin typeface="Times New Roman"/>
                <a:cs typeface="Times New Roman"/>
              </a:rPr>
              <a:t>fins in </a:t>
            </a:r>
            <a:r>
              <a:rPr sz="1200" spc="-1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case will be very nearly </a:t>
            </a:r>
            <a:r>
              <a:rPr sz="1200" spc="-10" dirty="0">
                <a:latin typeface="Times New Roman"/>
                <a:cs typeface="Times New Roman"/>
              </a:rPr>
              <a:t>isothermal. </a:t>
            </a:r>
            <a:r>
              <a:rPr sz="1200" spc="-5" dirty="0">
                <a:latin typeface="Times New Roman"/>
                <a:cs typeface="Times New Roman"/>
              </a:rPr>
              <a:t>Otherwise,</a:t>
            </a:r>
            <a:endParaRPr sz="1200">
              <a:latin typeface="Times New Roman"/>
              <a:cs typeface="Times New Roman"/>
            </a:endParaRPr>
          </a:p>
          <a:p>
            <a:pPr marL="76200">
              <a:lnSpc>
                <a:spcPts val="1355"/>
              </a:lnSpc>
            </a:pPr>
            <a:r>
              <a:rPr sz="1200" spc="-5" dirty="0">
                <a:latin typeface="Times New Roman"/>
                <a:cs typeface="Times New Roman"/>
              </a:rPr>
              <a:t>we </a:t>
            </a:r>
            <a:r>
              <a:rPr sz="1200" spc="-10" dirty="0">
                <a:latin typeface="Times New Roman"/>
                <a:cs typeface="Times New Roman"/>
              </a:rPr>
              <a:t>should </a:t>
            </a:r>
            <a:r>
              <a:rPr sz="1200" spc="-5" dirty="0">
                <a:latin typeface="Times New Roman"/>
                <a:cs typeface="Times New Roman"/>
              </a:rPr>
              <a:t>determine the effective surface area </a:t>
            </a:r>
            <a:r>
              <a:rPr sz="1200" b="1" i="1" spc="-10" dirty="0">
                <a:latin typeface="Times New Roman"/>
                <a:cs typeface="Times New Roman"/>
              </a:rPr>
              <a:t>A</a:t>
            </a:r>
            <a:r>
              <a:rPr sz="1200" b="1" i="1" spc="-15" baseline="-10416" dirty="0">
                <a:latin typeface="Times New Roman"/>
                <a:cs typeface="Times New Roman"/>
              </a:rPr>
              <a:t>s</a:t>
            </a:r>
            <a:r>
              <a:rPr sz="1200" b="1" i="1" baseline="-10416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from;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257803" y="3204437"/>
            <a:ext cx="702310" cy="233679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350" spc="40" dirty="0">
                <a:latin typeface="MT Extra"/>
                <a:cs typeface="MT Extra"/>
              </a:rPr>
              <a:t></a:t>
            </a:r>
            <a:r>
              <a:rPr sz="1350" spc="40" dirty="0">
                <a:latin typeface="Times New Roman"/>
                <a:cs typeface="Times New Roman"/>
              </a:rPr>
              <a:t>(7.6.</a:t>
            </a:r>
            <a:r>
              <a:rPr sz="1350" i="1" spc="40" dirty="0">
                <a:latin typeface="Times New Roman"/>
                <a:cs typeface="Times New Roman"/>
              </a:rPr>
              <a:t>b</a:t>
            </a:r>
            <a:r>
              <a:rPr sz="1350" spc="4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98803" y="3240997"/>
            <a:ext cx="1630045" cy="2406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2025" i="1" spc="-15" baseline="14403" dirty="0">
                <a:latin typeface="Times New Roman"/>
                <a:cs typeface="Times New Roman"/>
              </a:rPr>
              <a:t>A</a:t>
            </a:r>
            <a:r>
              <a:rPr sz="800" i="1" spc="-10" dirty="0">
                <a:latin typeface="Times New Roman"/>
                <a:cs typeface="Times New Roman"/>
              </a:rPr>
              <a:t>s</a:t>
            </a:r>
            <a:r>
              <a:rPr sz="800" i="1" spc="180" dirty="0">
                <a:latin typeface="Times New Roman"/>
                <a:cs typeface="Times New Roman"/>
              </a:rPr>
              <a:t> </a:t>
            </a:r>
            <a:r>
              <a:rPr sz="2025" spc="7" baseline="14403" dirty="0">
                <a:latin typeface="Symbol"/>
                <a:cs typeface="Symbol"/>
              </a:rPr>
              <a:t></a:t>
            </a:r>
            <a:r>
              <a:rPr sz="2025" spc="7" baseline="14403" dirty="0">
                <a:latin typeface="Times New Roman"/>
                <a:cs typeface="Times New Roman"/>
              </a:rPr>
              <a:t> </a:t>
            </a:r>
            <a:r>
              <a:rPr sz="2025" i="1" spc="-15" baseline="14403" dirty="0">
                <a:latin typeface="Times New Roman"/>
                <a:cs typeface="Times New Roman"/>
              </a:rPr>
              <a:t>A</a:t>
            </a:r>
            <a:r>
              <a:rPr sz="800" i="1" spc="-10" dirty="0">
                <a:latin typeface="Times New Roman"/>
                <a:cs typeface="Times New Roman"/>
              </a:rPr>
              <a:t>unfinned </a:t>
            </a:r>
            <a:r>
              <a:rPr sz="2025" spc="7" baseline="14403" dirty="0">
                <a:latin typeface="Symbol"/>
                <a:cs typeface="Symbol"/>
              </a:rPr>
              <a:t></a:t>
            </a:r>
            <a:r>
              <a:rPr sz="2025" spc="7" baseline="14403" dirty="0">
                <a:latin typeface="Times New Roman"/>
                <a:cs typeface="Times New Roman"/>
              </a:rPr>
              <a:t> </a:t>
            </a:r>
            <a:r>
              <a:rPr sz="2100" i="1" spc="-869" baseline="13888" dirty="0">
                <a:latin typeface="Verdana"/>
                <a:cs typeface="Verdana"/>
              </a:rPr>
              <a:t></a:t>
            </a:r>
            <a:r>
              <a:rPr sz="2100" i="1" spc="-292" baseline="13888" dirty="0">
                <a:latin typeface="Verdana"/>
                <a:cs typeface="Verdana"/>
              </a:rPr>
              <a:t> </a:t>
            </a:r>
            <a:r>
              <a:rPr sz="800" i="1" spc="-5" dirty="0">
                <a:latin typeface="Times New Roman"/>
                <a:cs typeface="Times New Roman"/>
              </a:rPr>
              <a:t>fin</a:t>
            </a:r>
            <a:r>
              <a:rPr sz="800" i="1" spc="15" dirty="0">
                <a:latin typeface="Times New Roman"/>
                <a:cs typeface="Times New Roman"/>
              </a:rPr>
              <a:t> </a:t>
            </a:r>
            <a:r>
              <a:rPr sz="2025" i="1" spc="37" baseline="14403" dirty="0">
                <a:latin typeface="Times New Roman"/>
                <a:cs typeface="Times New Roman"/>
              </a:rPr>
              <a:t>A</a:t>
            </a:r>
            <a:r>
              <a:rPr sz="800" i="1" spc="25" dirty="0">
                <a:latin typeface="Times New Roman"/>
                <a:cs typeface="Times New Roman"/>
              </a:rPr>
              <a:t>fin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35431" y="3463035"/>
            <a:ext cx="6488430" cy="277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1600">
              <a:lnSpc>
                <a:spcPts val="143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spc="-5" dirty="0">
                <a:latin typeface="Times New Roman"/>
                <a:cs typeface="Times New Roman"/>
              </a:rPr>
              <a:t>η</a:t>
            </a:r>
            <a:r>
              <a:rPr sz="1200" b="1" i="1" spc="-7" baseline="-10416" dirty="0">
                <a:latin typeface="Times New Roman"/>
                <a:cs typeface="Times New Roman"/>
              </a:rPr>
              <a:t>fin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fin </a:t>
            </a:r>
            <a:r>
              <a:rPr sz="1200" spc="-5" dirty="0">
                <a:latin typeface="Times New Roman"/>
                <a:cs typeface="Times New Roman"/>
              </a:rPr>
              <a:t>efficiency. 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way, the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-10" dirty="0">
                <a:latin typeface="Times New Roman"/>
                <a:cs typeface="Times New Roman"/>
              </a:rPr>
              <a:t>drop </a:t>
            </a:r>
            <a:r>
              <a:rPr sz="1200" spc="-15" dirty="0">
                <a:latin typeface="Times New Roman"/>
                <a:cs typeface="Times New Roman"/>
              </a:rPr>
              <a:t>along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fins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considered. </a:t>
            </a:r>
            <a:r>
              <a:rPr sz="1200" dirty="0">
                <a:latin typeface="Times New Roman"/>
                <a:cs typeface="Times New Roman"/>
              </a:rPr>
              <a:t>Note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that</a:t>
            </a:r>
            <a:endParaRPr sz="1200">
              <a:latin typeface="Times New Roman"/>
              <a:cs typeface="Times New Roman"/>
            </a:endParaRPr>
          </a:p>
          <a:p>
            <a:pPr marL="101600">
              <a:lnSpc>
                <a:spcPts val="1430"/>
              </a:lnSpc>
            </a:pPr>
            <a:r>
              <a:rPr sz="1200" b="1" i="1" spc="-10" dirty="0">
                <a:latin typeface="Times New Roman"/>
                <a:cs typeface="Times New Roman"/>
              </a:rPr>
              <a:t>η</a:t>
            </a:r>
            <a:r>
              <a:rPr sz="1200" b="1" i="1" spc="-15" baseline="-10416" dirty="0">
                <a:latin typeface="Times New Roman"/>
                <a:cs typeface="Times New Roman"/>
              </a:rPr>
              <a:t>fin </a:t>
            </a:r>
            <a:r>
              <a:rPr sz="1200" b="1" i="1" spc="-5" dirty="0">
                <a:latin typeface="Times New Roman"/>
                <a:cs typeface="Times New Roman"/>
              </a:rPr>
              <a:t>= 1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isothermal </a:t>
            </a:r>
            <a:r>
              <a:rPr sz="1200" spc="-15" dirty="0">
                <a:latin typeface="Times New Roman"/>
                <a:cs typeface="Times New Roman"/>
              </a:rPr>
              <a:t>fins, </a:t>
            </a:r>
            <a:r>
              <a:rPr sz="1200" spc="-5" dirty="0">
                <a:latin typeface="Times New Roman"/>
                <a:cs typeface="Times New Roman"/>
              </a:rPr>
              <a:t>and thus Eq.(7.6.b) </a:t>
            </a:r>
            <a:r>
              <a:rPr sz="1200" spc="-10" dirty="0">
                <a:latin typeface="Times New Roman"/>
                <a:cs typeface="Times New Roman"/>
              </a:rPr>
              <a:t>will </a:t>
            </a:r>
            <a:r>
              <a:rPr sz="1200" spc="-5" dirty="0">
                <a:latin typeface="Times New Roman"/>
                <a:cs typeface="Times New Roman"/>
              </a:rPr>
              <a:t>be reduced to </a:t>
            </a:r>
            <a:r>
              <a:rPr sz="1200" spc="-10" dirty="0">
                <a:latin typeface="Times New Roman"/>
                <a:cs typeface="Times New Roman"/>
              </a:rPr>
              <a:t>Eq. </a:t>
            </a:r>
            <a:r>
              <a:rPr sz="1200" spc="-5" dirty="0">
                <a:latin typeface="Times New Roman"/>
                <a:cs typeface="Times New Roman"/>
              </a:rPr>
              <a:t>(7.6.a)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that</a:t>
            </a:r>
            <a:r>
              <a:rPr sz="1200" spc="2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case.</a:t>
            </a:r>
            <a:endParaRPr sz="1200">
              <a:latin typeface="Times New Roman"/>
              <a:cs typeface="Times New Roman"/>
            </a:endParaRPr>
          </a:p>
          <a:p>
            <a:pPr marL="101600">
              <a:lnSpc>
                <a:spcPts val="1525"/>
              </a:lnSpc>
              <a:spcBef>
                <a:spcPts val="665"/>
              </a:spcBef>
            </a:pPr>
            <a:r>
              <a:rPr sz="1300" b="1" i="1" dirty="0">
                <a:latin typeface="Times New Roman"/>
                <a:cs typeface="Times New Roman"/>
              </a:rPr>
              <a:t>7.3.1- </a:t>
            </a:r>
            <a:r>
              <a:rPr sz="1300" b="1" i="1" spc="-5" dirty="0">
                <a:latin typeface="Times New Roman"/>
                <a:cs typeface="Times New Roman"/>
              </a:rPr>
              <a:t>Fouling</a:t>
            </a:r>
            <a:r>
              <a:rPr sz="1300" b="1" i="1" spc="1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Factor</a:t>
            </a:r>
            <a:endParaRPr sz="1300">
              <a:latin typeface="Times New Roman"/>
              <a:cs typeface="Times New Roman"/>
            </a:endParaRPr>
          </a:p>
          <a:p>
            <a:pPr marL="101600" marR="83185" indent="185420" algn="just">
              <a:lnSpc>
                <a:spcPct val="95800"/>
              </a:lnSpc>
              <a:spcBef>
                <a:spcPts val="30"/>
              </a:spcBef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performance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heat </a:t>
            </a:r>
            <a:r>
              <a:rPr sz="1200" spc="-10" dirty="0">
                <a:latin typeface="Times New Roman"/>
                <a:cs typeface="Times New Roman"/>
              </a:rPr>
              <a:t>exchangers </a:t>
            </a:r>
            <a:r>
              <a:rPr sz="1200" dirty="0">
                <a:latin typeface="Times New Roman"/>
                <a:cs typeface="Times New Roman"/>
              </a:rPr>
              <a:t>usually deteriorates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time as a result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accumulation </a:t>
            </a:r>
            <a:r>
              <a:rPr sz="1200" spc="20" dirty="0">
                <a:latin typeface="Times New Roman"/>
                <a:cs typeface="Times New Roman"/>
              </a:rPr>
              <a:t>of  </a:t>
            </a:r>
            <a:r>
              <a:rPr sz="1200" i="1" spc="-5" dirty="0">
                <a:latin typeface="Times New Roman"/>
                <a:cs typeface="Times New Roman"/>
              </a:rPr>
              <a:t>deposits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surfaces.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layer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deposits represents </a:t>
            </a:r>
            <a:r>
              <a:rPr sz="1200" spc="5" dirty="0">
                <a:latin typeface="Times New Roman"/>
                <a:cs typeface="Times New Roman"/>
              </a:rPr>
              <a:t>an </a:t>
            </a:r>
            <a:r>
              <a:rPr sz="1200" i="1" spc="-5" dirty="0">
                <a:latin typeface="Times New Roman"/>
                <a:cs typeface="Times New Roman"/>
              </a:rPr>
              <a:t>additional resistance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heat  transfer and causes decreasing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5" dirty="0">
                <a:latin typeface="Times New Roman"/>
                <a:cs typeface="Times New Roman"/>
              </a:rPr>
              <a:t>the rate of </a:t>
            </a:r>
            <a:r>
              <a:rPr sz="1200" dirty="0">
                <a:latin typeface="Times New Roman"/>
                <a:cs typeface="Times New Roman"/>
              </a:rPr>
              <a:t>transferred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 heat </a:t>
            </a:r>
            <a:r>
              <a:rPr sz="1200" spc="-10" dirty="0">
                <a:latin typeface="Times New Roman"/>
                <a:cs typeface="Times New Roman"/>
              </a:rPr>
              <a:t>exchanger. The </a:t>
            </a:r>
            <a:r>
              <a:rPr sz="1200" spc="-15" dirty="0">
                <a:latin typeface="Times New Roman"/>
                <a:cs typeface="Times New Roman"/>
              </a:rPr>
              <a:t>net </a:t>
            </a:r>
            <a:r>
              <a:rPr sz="1200" spc="-10" dirty="0">
                <a:latin typeface="Times New Roman"/>
                <a:cs typeface="Times New Roman"/>
              </a:rPr>
              <a:t>effect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these accumulations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heat transfer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represented by a </a:t>
            </a:r>
            <a:r>
              <a:rPr sz="1200" b="1" spc="-10" dirty="0">
                <a:latin typeface="Times New Roman"/>
                <a:cs typeface="Times New Roman"/>
              </a:rPr>
              <a:t>fouling </a:t>
            </a:r>
            <a:r>
              <a:rPr sz="1200" b="1" dirty="0">
                <a:latin typeface="Times New Roman"/>
                <a:cs typeface="Times New Roman"/>
              </a:rPr>
              <a:t>factor </a:t>
            </a:r>
            <a:r>
              <a:rPr sz="1200" b="1" i="1" spc="-5" dirty="0">
                <a:latin typeface="Times New Roman"/>
                <a:cs typeface="Times New Roman"/>
              </a:rPr>
              <a:t>R</a:t>
            </a:r>
            <a:r>
              <a:rPr sz="1200" b="1" i="1" spc="-7" baseline="-10416" dirty="0">
                <a:latin typeface="Times New Roman"/>
                <a:cs typeface="Times New Roman"/>
              </a:rPr>
              <a:t>f</a:t>
            </a:r>
            <a:r>
              <a:rPr sz="1200" spc="-5" dirty="0">
                <a:latin typeface="Times New Roman"/>
                <a:cs typeface="Times New Roman"/>
              </a:rPr>
              <a:t>, which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measure </a:t>
            </a:r>
            <a:r>
              <a:rPr sz="1200" spc="5" dirty="0">
                <a:latin typeface="Times New Roman"/>
                <a:cs typeface="Times New Roman"/>
              </a:rPr>
              <a:t>of the  </a:t>
            </a:r>
            <a:r>
              <a:rPr sz="1200" i="1" spc="-5" dirty="0">
                <a:latin typeface="Times New Roman"/>
                <a:cs typeface="Times New Roman"/>
              </a:rPr>
              <a:t>produced thermal resistance </a:t>
            </a:r>
            <a:r>
              <a:rPr sz="1200" spc="-5" dirty="0">
                <a:latin typeface="Times New Roman"/>
                <a:cs typeface="Times New Roman"/>
              </a:rPr>
              <a:t>by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fouling.</a:t>
            </a:r>
            <a:endParaRPr sz="1200">
              <a:latin typeface="Times New Roman"/>
              <a:cs typeface="Times New Roman"/>
            </a:endParaRPr>
          </a:p>
          <a:p>
            <a:pPr marL="101600" marR="92710" algn="just">
              <a:lnSpc>
                <a:spcPts val="1390"/>
              </a:lnSpc>
              <a:spcBef>
                <a:spcPts val="15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fouling </a:t>
            </a:r>
            <a:r>
              <a:rPr sz="1200" dirty="0">
                <a:latin typeface="Times New Roman"/>
                <a:cs typeface="Times New Roman"/>
              </a:rPr>
              <a:t>factor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obviously </a:t>
            </a:r>
            <a:r>
              <a:rPr sz="1200" b="1" i="1" spc="-5" dirty="0">
                <a:latin typeface="Times New Roman"/>
                <a:cs typeface="Times New Roman"/>
              </a:rPr>
              <a:t>zero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new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exchanger and increases with time </a:t>
            </a:r>
            <a:r>
              <a:rPr sz="1200" spc="5" dirty="0">
                <a:latin typeface="Times New Roman"/>
                <a:cs typeface="Times New Roman"/>
              </a:rPr>
              <a:t>as the  </a:t>
            </a:r>
            <a:r>
              <a:rPr sz="1200" spc="-10" dirty="0">
                <a:latin typeface="Times New Roman"/>
                <a:cs typeface="Times New Roman"/>
              </a:rPr>
              <a:t>solid </a:t>
            </a:r>
            <a:r>
              <a:rPr sz="1200" dirty="0">
                <a:latin typeface="Times New Roman"/>
                <a:cs typeface="Times New Roman"/>
              </a:rPr>
              <a:t>deposits </a:t>
            </a:r>
            <a:r>
              <a:rPr sz="1200" spc="-10" dirty="0">
                <a:latin typeface="Times New Roman"/>
                <a:cs typeface="Times New Roman"/>
              </a:rPr>
              <a:t>build </a:t>
            </a:r>
            <a:r>
              <a:rPr sz="1200" spc="-5" dirty="0">
                <a:latin typeface="Times New Roman"/>
                <a:cs typeface="Times New Roman"/>
              </a:rPr>
              <a:t>up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exchanger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surface.</a:t>
            </a:r>
            <a:endParaRPr sz="1200">
              <a:latin typeface="Times New Roman"/>
              <a:cs typeface="Times New Roman"/>
            </a:endParaRPr>
          </a:p>
          <a:p>
            <a:pPr marL="101600" algn="just">
              <a:lnSpc>
                <a:spcPts val="1310"/>
              </a:lnSpc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fouling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factor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depends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on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operating</a:t>
            </a:r>
            <a:r>
              <a:rPr sz="1200" i="1" spc="4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temperature</a:t>
            </a:r>
            <a:r>
              <a:rPr sz="1200" i="1" spc="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velocity</a:t>
            </a:r>
            <a:r>
              <a:rPr sz="1200" i="1" spc="6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fluids,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as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well</a:t>
            </a:r>
            <a:endParaRPr sz="1200">
              <a:latin typeface="Times New Roman"/>
              <a:cs typeface="Times New Roman"/>
            </a:endParaRPr>
          </a:p>
          <a:p>
            <a:pPr marL="101600" algn="just">
              <a:lnSpc>
                <a:spcPts val="1380"/>
              </a:lnSpc>
            </a:pPr>
            <a:r>
              <a:rPr sz="1200" spc="-5" dirty="0">
                <a:latin typeface="Times New Roman"/>
                <a:cs typeface="Times New Roman"/>
              </a:rPr>
              <a:t>as the </a:t>
            </a:r>
            <a:r>
              <a:rPr sz="1200" i="1" spc="-5" dirty="0">
                <a:latin typeface="Times New Roman"/>
                <a:cs typeface="Times New Roman"/>
              </a:rPr>
              <a:t>length </a:t>
            </a:r>
            <a:r>
              <a:rPr sz="1200" i="1" spc="-15" dirty="0">
                <a:latin typeface="Times New Roman"/>
                <a:cs typeface="Times New Roman"/>
              </a:rPr>
              <a:t>of </a:t>
            </a:r>
            <a:r>
              <a:rPr sz="1200" i="1" spc="-10" dirty="0">
                <a:latin typeface="Times New Roman"/>
                <a:cs typeface="Times New Roman"/>
              </a:rPr>
              <a:t>service</a:t>
            </a:r>
            <a:r>
              <a:rPr sz="1200" spc="-10" dirty="0">
                <a:latin typeface="Times New Roman"/>
                <a:cs typeface="Times New Roman"/>
              </a:rPr>
              <a:t>. Fouling increases </a:t>
            </a:r>
            <a:r>
              <a:rPr sz="1200" spc="5" dirty="0">
                <a:latin typeface="Times New Roman"/>
                <a:cs typeface="Times New Roman"/>
              </a:rPr>
              <a:t>with </a:t>
            </a:r>
            <a:r>
              <a:rPr sz="1200" i="1" spc="-5" dirty="0">
                <a:latin typeface="Times New Roman"/>
                <a:cs typeface="Times New Roman"/>
              </a:rPr>
              <a:t>increasing temperature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i="1" spc="-5" dirty="0">
                <a:latin typeface="Times New Roman"/>
                <a:cs typeface="Times New Roman"/>
              </a:rPr>
              <a:t>decreasing</a:t>
            </a:r>
            <a:r>
              <a:rPr sz="1200" i="1" spc="22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velocity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101600" marR="91440" algn="just">
              <a:lnSpc>
                <a:spcPct val="95800"/>
              </a:lnSpc>
              <a:spcBef>
                <a:spcPts val="25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Note3-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overall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coefficient </a:t>
            </a:r>
            <a:r>
              <a:rPr sz="1200" dirty="0">
                <a:latin typeface="Times New Roman"/>
                <a:cs typeface="Times New Roman"/>
              </a:rPr>
              <a:t>relation </a:t>
            </a:r>
            <a:r>
              <a:rPr sz="1200" spc="-5" dirty="0">
                <a:latin typeface="Times New Roman"/>
                <a:cs typeface="Times New Roman"/>
              </a:rPr>
              <a:t>given above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valid for </a:t>
            </a:r>
            <a:r>
              <a:rPr sz="1200" spc="-5" dirty="0">
                <a:latin typeface="Times New Roman"/>
                <a:cs typeface="Times New Roman"/>
              </a:rPr>
              <a:t>clean surfaces and needs  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modified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account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effects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fouling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dirty="0">
                <a:latin typeface="Times New Roman"/>
                <a:cs typeface="Times New Roman"/>
              </a:rPr>
              <a:t>both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inner </a:t>
            </a:r>
            <a:r>
              <a:rPr sz="1200" spc="-5" dirty="0">
                <a:latin typeface="Times New Roman"/>
                <a:cs typeface="Times New Roman"/>
              </a:rPr>
              <a:t>and the </a:t>
            </a:r>
            <a:r>
              <a:rPr sz="1200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surfaces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tube.  </a:t>
            </a: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Note4-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 an unfinned shell-and-tube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exchanger, </a:t>
            </a:r>
            <a:r>
              <a:rPr sz="1200" spc="-25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expressed</a:t>
            </a:r>
            <a:r>
              <a:rPr sz="1200" spc="2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135879" y="7666735"/>
            <a:ext cx="2011679" cy="14874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595620" y="9178035"/>
            <a:ext cx="1061085" cy="32893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85725" marR="5080" indent="-73660">
              <a:lnSpc>
                <a:spcPts val="1180"/>
              </a:lnSpc>
              <a:spcBef>
                <a:spcPts val="165"/>
              </a:spcBef>
            </a:pPr>
            <a:r>
              <a:rPr sz="1000" b="1" i="1" dirty="0">
                <a:latin typeface="Times New Roman"/>
                <a:cs typeface="Times New Roman"/>
              </a:rPr>
              <a:t>Fig.(7.7)</a:t>
            </a:r>
            <a:r>
              <a:rPr sz="1000" b="1" i="1" spc="-6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Schematic  </a:t>
            </a:r>
            <a:r>
              <a:rPr sz="1000" b="1" i="1" dirty="0">
                <a:latin typeface="Times New Roman"/>
                <a:cs typeface="Times New Roman"/>
              </a:rPr>
              <a:t>for Example-</a:t>
            </a:r>
            <a:r>
              <a:rPr sz="1000" b="1" i="1" spc="-4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7.1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85800" y="7233919"/>
            <a:ext cx="4410456" cy="27706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40080" y="10043159"/>
            <a:ext cx="4502150" cy="0"/>
          </a:xfrm>
          <a:custGeom>
            <a:avLst/>
            <a:gdLst/>
            <a:ahLst/>
            <a:cxnLst/>
            <a:rect l="l" t="t" r="r" b="b"/>
            <a:pathLst>
              <a:path w="4502150">
                <a:moveTo>
                  <a:pt x="0" y="0"/>
                </a:moveTo>
                <a:lnTo>
                  <a:pt x="4501896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47700" y="7203440"/>
            <a:ext cx="0" cy="2832100"/>
          </a:xfrm>
          <a:custGeom>
            <a:avLst/>
            <a:gdLst/>
            <a:ahLst/>
            <a:cxnLst/>
            <a:rect l="l" t="t" r="r" b="b"/>
            <a:pathLst>
              <a:path h="2832100">
                <a:moveTo>
                  <a:pt x="0" y="0"/>
                </a:moveTo>
                <a:lnTo>
                  <a:pt x="0" y="2832099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40080" y="7195819"/>
            <a:ext cx="4502150" cy="0"/>
          </a:xfrm>
          <a:custGeom>
            <a:avLst/>
            <a:gdLst/>
            <a:ahLst/>
            <a:cxnLst/>
            <a:rect l="l" t="t" r="r" b="b"/>
            <a:pathLst>
              <a:path w="4502150">
                <a:moveTo>
                  <a:pt x="0" y="0"/>
                </a:moveTo>
                <a:lnTo>
                  <a:pt x="4501896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134355" y="7203440"/>
            <a:ext cx="0" cy="2832100"/>
          </a:xfrm>
          <a:custGeom>
            <a:avLst/>
            <a:gdLst/>
            <a:ahLst/>
            <a:cxnLst/>
            <a:rect l="l" t="t" r="r" b="b"/>
            <a:pathLst>
              <a:path h="2832100">
                <a:moveTo>
                  <a:pt x="0" y="0"/>
                </a:moveTo>
                <a:lnTo>
                  <a:pt x="0" y="2831591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70559" y="10012680"/>
            <a:ext cx="4441190" cy="0"/>
          </a:xfrm>
          <a:custGeom>
            <a:avLst/>
            <a:gdLst/>
            <a:ahLst/>
            <a:cxnLst/>
            <a:rect l="l" t="t" r="r" b="b"/>
            <a:pathLst>
              <a:path w="4441190">
                <a:moveTo>
                  <a:pt x="0" y="0"/>
                </a:moveTo>
                <a:lnTo>
                  <a:pt x="4440936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78180" y="7233919"/>
            <a:ext cx="0" cy="2771140"/>
          </a:xfrm>
          <a:custGeom>
            <a:avLst/>
            <a:gdLst/>
            <a:ahLst/>
            <a:cxnLst/>
            <a:rect l="l" t="t" r="r" b="b"/>
            <a:pathLst>
              <a:path h="2771140">
                <a:moveTo>
                  <a:pt x="0" y="0"/>
                </a:moveTo>
                <a:lnTo>
                  <a:pt x="0" y="277114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70559" y="7226300"/>
            <a:ext cx="4441190" cy="0"/>
          </a:xfrm>
          <a:custGeom>
            <a:avLst/>
            <a:gdLst/>
            <a:ahLst/>
            <a:cxnLst/>
            <a:rect l="l" t="t" r="r" b="b"/>
            <a:pathLst>
              <a:path w="4441190">
                <a:moveTo>
                  <a:pt x="0" y="0"/>
                </a:moveTo>
                <a:lnTo>
                  <a:pt x="4440936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103876" y="7233919"/>
            <a:ext cx="0" cy="2771140"/>
          </a:xfrm>
          <a:custGeom>
            <a:avLst/>
            <a:gdLst/>
            <a:ahLst/>
            <a:cxnLst/>
            <a:rect l="l" t="t" r="r" b="b"/>
            <a:pathLst>
              <a:path h="2771140">
                <a:moveTo>
                  <a:pt x="0" y="0"/>
                </a:moveTo>
                <a:lnTo>
                  <a:pt x="0" y="2770632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1331975" y="7300976"/>
            <a:ext cx="326390" cy="18034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45"/>
              </a:lnSpc>
            </a:pPr>
            <a:r>
              <a:rPr sz="1200" b="1" i="1" spc="-5" dirty="0">
                <a:solidFill>
                  <a:srgbClr val="F85487"/>
                </a:solidFill>
                <a:latin typeface="Arial"/>
                <a:cs typeface="Arial"/>
              </a:rPr>
              <a:t>7.1-</a:t>
            </a:r>
            <a:endParaRPr sz="1200">
              <a:latin typeface="Arial"/>
              <a:cs typeface="Arial"/>
            </a:endParaRPr>
          </a:p>
        </p:txBody>
      </p:sp>
      <p:sp>
        <p:nvSpPr>
          <p:cNvPr id="41" name="object 4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151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65048" y="2479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5048" y="2479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24331" y="375411"/>
            <a:ext cx="109601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Seven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16305" y="375411"/>
            <a:ext cx="130111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spc="-6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Exchangers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9223" y="723900"/>
            <a:ext cx="4809744" cy="93357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181855" y="2098039"/>
            <a:ext cx="881380" cy="33274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 marL="24130">
              <a:lnSpc>
                <a:spcPts val="1135"/>
              </a:lnSpc>
            </a:pPr>
            <a:r>
              <a:rPr sz="1000" b="1" spc="-5" dirty="0">
                <a:latin typeface="Arial Narrow"/>
                <a:cs typeface="Arial Narrow"/>
              </a:rPr>
              <a:t>Figure (7.7).</a:t>
            </a:r>
            <a:endParaRPr sz="10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145"/>
              </a:spcBef>
            </a:pPr>
            <a:r>
              <a:rPr sz="1000" b="1" dirty="0">
                <a:latin typeface="Arial Narrow"/>
                <a:cs typeface="Arial Narrow"/>
              </a:rPr>
              <a:t>Eq.(7.5);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55904" y="9529064"/>
            <a:ext cx="661670" cy="19240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35"/>
              </a:lnSpc>
            </a:pPr>
            <a:r>
              <a:rPr sz="1000" b="1" dirty="0">
                <a:latin typeface="Arial Narrow"/>
                <a:cs typeface="Arial Narrow"/>
              </a:rPr>
              <a:t>Table</a:t>
            </a:r>
            <a:r>
              <a:rPr sz="1000" b="1" spc="-10" dirty="0">
                <a:latin typeface="Arial Narrow"/>
                <a:cs typeface="Arial Narrow"/>
              </a:rPr>
              <a:t> (7.1).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486400" y="8803640"/>
            <a:ext cx="1487424" cy="12496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486400" y="8029447"/>
            <a:ext cx="1484630" cy="765175"/>
          </a:xfrm>
          <a:prstGeom prst="rect">
            <a:avLst/>
          </a:prstGeom>
          <a:solidFill>
            <a:srgbClr val="FFC4D7"/>
          </a:solidFill>
        </p:spPr>
        <p:txBody>
          <a:bodyPr vert="horz" wrap="square" lIns="0" tIns="0" rIns="0" bIns="0" rtlCol="0">
            <a:spAutoFit/>
          </a:bodyPr>
          <a:lstStyle/>
          <a:p>
            <a:pPr marL="27305" algn="just">
              <a:lnSpc>
                <a:spcPts val="1090"/>
              </a:lnSpc>
            </a:pPr>
            <a:r>
              <a:rPr sz="1000" b="1" i="1" dirty="0">
                <a:latin typeface="Times New Roman"/>
                <a:cs typeface="Times New Roman"/>
              </a:rPr>
              <a:t>Table (7.1) </a:t>
            </a:r>
            <a:r>
              <a:rPr sz="1000" b="1" i="1" spc="-5" dirty="0">
                <a:latin typeface="Times New Roman"/>
                <a:cs typeface="Times New Roman"/>
              </a:rPr>
              <a:t>Nusselt</a:t>
            </a:r>
            <a:r>
              <a:rPr sz="1000" b="1" i="1" spc="-3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number</a:t>
            </a:r>
            <a:endParaRPr sz="1000">
              <a:latin typeface="Times New Roman"/>
              <a:cs typeface="Times New Roman"/>
            </a:endParaRPr>
          </a:p>
          <a:p>
            <a:pPr marL="51435" marR="21590" indent="-21590" algn="just">
              <a:lnSpc>
                <a:spcPct val="96000"/>
              </a:lnSpc>
              <a:spcBef>
                <a:spcPts val="25"/>
              </a:spcBef>
            </a:pPr>
            <a:r>
              <a:rPr sz="1000" b="1" i="1" dirty="0">
                <a:latin typeface="Times New Roman"/>
                <a:cs typeface="Times New Roman"/>
              </a:rPr>
              <a:t>for </a:t>
            </a:r>
            <a:r>
              <a:rPr sz="1000" b="1" i="1" spc="-5" dirty="0">
                <a:latin typeface="Times New Roman"/>
                <a:cs typeface="Times New Roman"/>
              </a:rPr>
              <a:t>fully developed </a:t>
            </a:r>
            <a:r>
              <a:rPr sz="1000" b="1" i="1" dirty="0">
                <a:latin typeface="Times New Roman"/>
                <a:cs typeface="Times New Roman"/>
              </a:rPr>
              <a:t>laminar  flow </a:t>
            </a:r>
            <a:r>
              <a:rPr sz="1000" b="1" i="1" spc="5" dirty="0">
                <a:latin typeface="Times New Roman"/>
                <a:cs typeface="Times New Roman"/>
              </a:rPr>
              <a:t>in </a:t>
            </a:r>
            <a:r>
              <a:rPr sz="1000" b="1" i="1" dirty="0">
                <a:latin typeface="Times New Roman"/>
                <a:cs typeface="Times New Roman"/>
              </a:rPr>
              <a:t>a circular </a:t>
            </a:r>
            <a:r>
              <a:rPr sz="1000" b="1" i="1" spc="-5" dirty="0">
                <a:latin typeface="Times New Roman"/>
                <a:cs typeface="Times New Roman"/>
              </a:rPr>
              <a:t>annulus  </a:t>
            </a:r>
            <a:r>
              <a:rPr sz="1000" b="1" i="1" spc="5" dirty="0">
                <a:latin typeface="Times New Roman"/>
                <a:cs typeface="Times New Roman"/>
              </a:rPr>
              <a:t>with </a:t>
            </a:r>
            <a:r>
              <a:rPr sz="1000" b="1" i="1" dirty="0">
                <a:latin typeface="Times New Roman"/>
                <a:cs typeface="Times New Roman"/>
              </a:rPr>
              <a:t>one </a:t>
            </a:r>
            <a:r>
              <a:rPr sz="1000" b="1" i="1" spc="-5" dirty="0">
                <a:latin typeface="Times New Roman"/>
                <a:cs typeface="Times New Roman"/>
              </a:rPr>
              <a:t>surface insulated  </a:t>
            </a:r>
            <a:r>
              <a:rPr sz="1000" b="1" i="1" dirty="0">
                <a:latin typeface="Times New Roman"/>
                <a:cs typeface="Times New Roman"/>
              </a:rPr>
              <a:t>and </a:t>
            </a:r>
            <a:r>
              <a:rPr sz="1000" b="1" i="1" spc="-10" dirty="0">
                <a:latin typeface="Times New Roman"/>
                <a:cs typeface="Times New Roman"/>
              </a:rPr>
              <a:t>the </a:t>
            </a:r>
            <a:r>
              <a:rPr sz="1000" b="1" i="1" spc="-5" dirty="0">
                <a:latin typeface="Times New Roman"/>
                <a:cs typeface="Times New Roman"/>
              </a:rPr>
              <a:t>other isothermal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152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65048" y="2479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5048" y="2479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24331" y="375411"/>
            <a:ext cx="109601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Seven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16305" y="375411"/>
            <a:ext cx="130111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spc="-6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Exchangers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82751" y="763016"/>
            <a:ext cx="4642104" cy="23469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7031" y="3148329"/>
            <a:ext cx="4733925" cy="0"/>
          </a:xfrm>
          <a:custGeom>
            <a:avLst/>
            <a:gdLst/>
            <a:ahLst/>
            <a:cxnLst/>
            <a:rect l="l" t="t" r="r" b="b"/>
            <a:pathLst>
              <a:path w="4733925">
                <a:moveTo>
                  <a:pt x="0" y="0"/>
                </a:moveTo>
                <a:lnTo>
                  <a:pt x="4733544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44651" y="732790"/>
            <a:ext cx="0" cy="2407920"/>
          </a:xfrm>
          <a:custGeom>
            <a:avLst/>
            <a:gdLst/>
            <a:ahLst/>
            <a:cxnLst/>
            <a:rect l="l" t="t" r="r" b="b"/>
            <a:pathLst>
              <a:path h="2407920">
                <a:moveTo>
                  <a:pt x="0" y="0"/>
                </a:moveTo>
                <a:lnTo>
                  <a:pt x="0" y="240792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7031" y="725169"/>
            <a:ext cx="4733925" cy="0"/>
          </a:xfrm>
          <a:custGeom>
            <a:avLst/>
            <a:gdLst/>
            <a:ahLst/>
            <a:cxnLst/>
            <a:rect l="l" t="t" r="r" b="b"/>
            <a:pathLst>
              <a:path w="4733925">
                <a:moveTo>
                  <a:pt x="0" y="0"/>
                </a:moveTo>
                <a:lnTo>
                  <a:pt x="4733544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362955" y="732536"/>
            <a:ext cx="0" cy="2407920"/>
          </a:xfrm>
          <a:custGeom>
            <a:avLst/>
            <a:gdLst/>
            <a:ahLst/>
            <a:cxnLst/>
            <a:rect l="l" t="t" r="r" b="b"/>
            <a:pathLst>
              <a:path h="2407920">
                <a:moveTo>
                  <a:pt x="0" y="0"/>
                </a:moveTo>
                <a:lnTo>
                  <a:pt x="0" y="240792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67512" y="3117850"/>
            <a:ext cx="4672965" cy="0"/>
          </a:xfrm>
          <a:custGeom>
            <a:avLst/>
            <a:gdLst/>
            <a:ahLst/>
            <a:cxnLst/>
            <a:rect l="l" t="t" r="r" b="b"/>
            <a:pathLst>
              <a:path w="4672965">
                <a:moveTo>
                  <a:pt x="0" y="0"/>
                </a:moveTo>
                <a:lnTo>
                  <a:pt x="4672584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75131" y="763269"/>
            <a:ext cx="0" cy="2346960"/>
          </a:xfrm>
          <a:custGeom>
            <a:avLst/>
            <a:gdLst/>
            <a:ahLst/>
            <a:cxnLst/>
            <a:rect l="l" t="t" r="r" b="b"/>
            <a:pathLst>
              <a:path h="2346960">
                <a:moveTo>
                  <a:pt x="0" y="0"/>
                </a:moveTo>
                <a:lnTo>
                  <a:pt x="0" y="234696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67512" y="755650"/>
            <a:ext cx="4672965" cy="0"/>
          </a:xfrm>
          <a:custGeom>
            <a:avLst/>
            <a:gdLst/>
            <a:ahLst/>
            <a:cxnLst/>
            <a:rect l="l" t="t" r="r" b="b"/>
            <a:pathLst>
              <a:path w="4672965">
                <a:moveTo>
                  <a:pt x="0" y="0"/>
                </a:moveTo>
                <a:lnTo>
                  <a:pt x="4672584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332476" y="763016"/>
            <a:ext cx="0" cy="2346960"/>
          </a:xfrm>
          <a:custGeom>
            <a:avLst/>
            <a:gdLst/>
            <a:ahLst/>
            <a:cxnLst/>
            <a:rect l="l" t="t" r="r" b="b"/>
            <a:pathLst>
              <a:path h="2346960">
                <a:moveTo>
                  <a:pt x="0" y="0"/>
                </a:moveTo>
                <a:lnTo>
                  <a:pt x="0" y="2346959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40080" y="3238500"/>
            <a:ext cx="4477512" cy="66713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4215384" y="6478015"/>
            <a:ext cx="789940" cy="19240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35"/>
              </a:lnSpc>
            </a:pPr>
            <a:r>
              <a:rPr sz="1000" b="1" spc="-5" dirty="0">
                <a:latin typeface="Arial Narrow"/>
                <a:cs typeface="Arial Narrow"/>
              </a:rPr>
              <a:t>Figure (7.8).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22832" y="3326384"/>
            <a:ext cx="299085" cy="18034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45"/>
              </a:lnSpc>
            </a:pPr>
            <a:r>
              <a:rPr sz="1200" b="1" i="1" spc="-5" dirty="0">
                <a:solidFill>
                  <a:srgbClr val="F85487"/>
                </a:solidFill>
                <a:latin typeface="Arial"/>
                <a:cs typeface="Arial"/>
              </a:rPr>
              <a:t>7.2-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132832" y="3832352"/>
            <a:ext cx="2097023" cy="26273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5595620" y="6507988"/>
            <a:ext cx="1061085" cy="3289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85725" marR="5080" indent="-73660">
              <a:lnSpc>
                <a:spcPts val="1180"/>
              </a:lnSpc>
              <a:spcBef>
                <a:spcPts val="160"/>
              </a:spcBef>
            </a:pPr>
            <a:r>
              <a:rPr sz="1000" b="1" i="1" dirty="0">
                <a:latin typeface="Times New Roman"/>
                <a:cs typeface="Times New Roman"/>
              </a:rPr>
              <a:t>Fig.(7.8)</a:t>
            </a:r>
            <a:r>
              <a:rPr sz="1000" b="1" i="1" spc="-6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Schematic  </a:t>
            </a:r>
            <a:r>
              <a:rPr sz="1000" b="1" i="1" dirty="0">
                <a:latin typeface="Times New Roman"/>
                <a:cs typeface="Times New Roman"/>
              </a:rPr>
              <a:t>for Example-</a:t>
            </a:r>
            <a:r>
              <a:rPr sz="1000" b="1" i="1" spc="-4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7.2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153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65048" y="2479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5048" y="2479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24331" y="375411"/>
            <a:ext cx="109601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Seven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16305" y="375411"/>
            <a:ext cx="130111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spc="-6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Exchangers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37031" y="3570223"/>
            <a:ext cx="6288405" cy="2771140"/>
          </a:xfrm>
          <a:custGeom>
            <a:avLst/>
            <a:gdLst/>
            <a:ahLst/>
            <a:cxnLst/>
            <a:rect l="l" t="t" r="r" b="b"/>
            <a:pathLst>
              <a:path w="6288405" h="2771140">
                <a:moveTo>
                  <a:pt x="0" y="2770631"/>
                </a:moveTo>
                <a:lnTo>
                  <a:pt x="6288024" y="2770631"/>
                </a:lnTo>
                <a:lnTo>
                  <a:pt x="6288024" y="0"/>
                </a:lnTo>
                <a:lnTo>
                  <a:pt x="0" y="0"/>
                </a:lnTo>
                <a:lnTo>
                  <a:pt x="0" y="2770631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24331" y="3545332"/>
            <a:ext cx="6318250" cy="17964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ts val="1515"/>
              </a:lnSpc>
              <a:spcBef>
                <a:spcPts val="95"/>
              </a:spcBef>
            </a:pPr>
            <a:r>
              <a:rPr sz="1300" b="1" i="1" dirty="0">
                <a:latin typeface="Times New Roman"/>
                <a:cs typeface="Times New Roman"/>
              </a:rPr>
              <a:t>7.4- </a:t>
            </a:r>
            <a:r>
              <a:rPr sz="1300" b="1" i="1" spc="-5" dirty="0">
                <a:latin typeface="Times New Roman"/>
                <a:cs typeface="Times New Roman"/>
              </a:rPr>
              <a:t>Analysis of Heat</a:t>
            </a:r>
            <a:r>
              <a:rPr sz="1300" b="1" i="1" spc="4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Exchangers</a:t>
            </a:r>
            <a:endParaRPr sz="1300">
              <a:latin typeface="Times New Roman"/>
              <a:cs typeface="Times New Roman"/>
            </a:endParaRPr>
          </a:p>
          <a:p>
            <a:pPr marL="244475" algn="just">
              <a:lnSpc>
                <a:spcPts val="1370"/>
              </a:lnSpc>
            </a:pP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heat exchangers, </a:t>
            </a:r>
            <a:r>
              <a:rPr sz="1200" spc="-5" dirty="0">
                <a:latin typeface="Times New Roman"/>
                <a:cs typeface="Times New Roman"/>
              </a:rPr>
              <a:t>we can consider the </a:t>
            </a:r>
            <a:r>
              <a:rPr sz="1200" spc="-10" dirty="0">
                <a:latin typeface="Times New Roman"/>
                <a:cs typeface="Times New Roman"/>
              </a:rPr>
              <a:t>following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assumptions;</a:t>
            </a:r>
            <a:endParaRPr sz="1200">
              <a:latin typeface="Times New Roman"/>
              <a:cs typeface="Times New Roman"/>
            </a:endParaRPr>
          </a:p>
          <a:p>
            <a:pPr marL="241300" marR="5715" indent="-228600" algn="just">
              <a:lnSpc>
                <a:spcPct val="95600"/>
              </a:lnSpc>
              <a:spcBef>
                <a:spcPts val="40"/>
              </a:spcBef>
              <a:buFont typeface="Times New Roman"/>
              <a:buAutoNum type="arabicPlain"/>
              <a:tabLst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Heat </a:t>
            </a:r>
            <a:r>
              <a:rPr sz="1200" spc="-10" dirty="0">
                <a:latin typeface="Times New Roman"/>
                <a:cs typeface="Times New Roman"/>
              </a:rPr>
              <a:t>exchangers </a:t>
            </a:r>
            <a:r>
              <a:rPr sz="1200" dirty="0">
                <a:latin typeface="Times New Roman"/>
                <a:cs typeface="Times New Roman"/>
              </a:rPr>
              <a:t>usually </a:t>
            </a:r>
            <a:r>
              <a:rPr sz="1200" spc="5" dirty="0">
                <a:latin typeface="Times New Roman"/>
                <a:cs typeface="Times New Roman"/>
              </a:rPr>
              <a:t>operate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15" dirty="0">
                <a:latin typeface="Times New Roman"/>
                <a:cs typeface="Times New Roman"/>
              </a:rPr>
              <a:t>long </a:t>
            </a:r>
            <a:r>
              <a:rPr sz="1200" spc="-5" dirty="0">
                <a:latin typeface="Times New Roman"/>
                <a:cs typeface="Times New Roman"/>
              </a:rPr>
              <a:t>periods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time </a:t>
            </a:r>
            <a:r>
              <a:rPr sz="1200" spc="5" dirty="0">
                <a:latin typeface="Times New Roman"/>
                <a:cs typeface="Times New Roman"/>
              </a:rPr>
              <a:t>with </a:t>
            </a:r>
            <a:r>
              <a:rPr sz="1200" spc="-15" dirty="0">
                <a:latin typeface="Times New Roman"/>
                <a:cs typeface="Times New Roman"/>
              </a:rPr>
              <a:t>no </a:t>
            </a:r>
            <a:r>
              <a:rPr sz="1200" spc="-5" dirty="0">
                <a:latin typeface="Times New Roman"/>
                <a:cs typeface="Times New Roman"/>
              </a:rPr>
              <a:t>change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their </a:t>
            </a:r>
            <a:r>
              <a:rPr sz="1200" dirty="0">
                <a:latin typeface="Times New Roman"/>
                <a:cs typeface="Times New Roman"/>
              </a:rPr>
              <a:t>operating  </a:t>
            </a:r>
            <a:r>
              <a:rPr sz="1200" spc="-5" dirty="0">
                <a:latin typeface="Times New Roman"/>
                <a:cs typeface="Times New Roman"/>
              </a:rPr>
              <a:t>conditions. Therefore, </a:t>
            </a:r>
            <a:r>
              <a:rPr sz="1200" dirty="0">
                <a:latin typeface="Times New Roman"/>
                <a:cs typeface="Times New Roman"/>
              </a:rPr>
              <a:t>they 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modeled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i="1" dirty="0">
                <a:latin typeface="Times New Roman"/>
                <a:cs typeface="Times New Roman"/>
              </a:rPr>
              <a:t>steady-flow </a:t>
            </a:r>
            <a:r>
              <a:rPr sz="1200" spc="-5" dirty="0">
                <a:latin typeface="Times New Roman"/>
                <a:cs typeface="Times New Roman"/>
              </a:rPr>
              <a:t>devices. </a:t>
            </a:r>
            <a:r>
              <a:rPr sz="1200" spc="-20" dirty="0">
                <a:latin typeface="Times New Roman"/>
                <a:cs typeface="Times New Roman"/>
              </a:rPr>
              <a:t>As </a:t>
            </a:r>
            <a:r>
              <a:rPr sz="1200" spc="-5" dirty="0">
                <a:latin typeface="Times New Roman"/>
                <a:cs typeface="Times New Roman"/>
              </a:rPr>
              <a:t>such, the </a:t>
            </a:r>
            <a:r>
              <a:rPr sz="1200" spc="-15" dirty="0">
                <a:latin typeface="Times New Roman"/>
                <a:cs typeface="Times New Roman"/>
              </a:rPr>
              <a:t>mass flow </a:t>
            </a:r>
            <a:r>
              <a:rPr sz="1200" spc="5" dirty="0">
                <a:latin typeface="Times New Roman"/>
                <a:cs typeface="Times New Roman"/>
              </a:rPr>
              <a:t>rate </a:t>
            </a:r>
            <a:r>
              <a:rPr sz="1200" spc="20" dirty="0">
                <a:latin typeface="Times New Roman"/>
                <a:cs typeface="Times New Roman"/>
              </a:rPr>
              <a:t>of  </a:t>
            </a:r>
            <a:r>
              <a:rPr sz="1200" dirty="0">
                <a:latin typeface="Times New Roman"/>
                <a:cs typeface="Times New Roman"/>
              </a:rPr>
              <a:t>each </a:t>
            </a:r>
            <a:r>
              <a:rPr sz="1200" spc="-10" dirty="0">
                <a:latin typeface="Times New Roman"/>
                <a:cs typeface="Times New Roman"/>
              </a:rPr>
              <a:t>fluid remains </a:t>
            </a:r>
            <a:r>
              <a:rPr sz="1200" dirty="0">
                <a:latin typeface="Times New Roman"/>
                <a:cs typeface="Times New Roman"/>
              </a:rPr>
              <a:t>constant,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properties </a:t>
            </a:r>
            <a:r>
              <a:rPr sz="1200" dirty="0">
                <a:latin typeface="Times New Roman"/>
                <a:cs typeface="Times New Roman"/>
              </a:rPr>
              <a:t>such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velocity at any </a:t>
            </a:r>
            <a:r>
              <a:rPr sz="1200" spc="-10" dirty="0">
                <a:latin typeface="Times New Roman"/>
                <a:cs typeface="Times New Roman"/>
              </a:rPr>
              <a:t>inlet 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10" dirty="0">
                <a:latin typeface="Times New Roman"/>
                <a:cs typeface="Times New Roman"/>
              </a:rPr>
              <a:t>outlet remain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same.</a:t>
            </a:r>
            <a:endParaRPr sz="1200">
              <a:latin typeface="Times New Roman"/>
              <a:cs typeface="Times New Roman"/>
            </a:endParaRPr>
          </a:p>
          <a:p>
            <a:pPr marL="241300" marR="11430" indent="-228600" algn="just">
              <a:lnSpc>
                <a:spcPts val="1370"/>
              </a:lnSpc>
              <a:spcBef>
                <a:spcPts val="55"/>
              </a:spcBef>
              <a:buFont typeface="Times New Roman"/>
              <a:buAutoNum type="arabicPlain"/>
              <a:tabLst>
                <a:tab pos="241300" algn="l"/>
              </a:tabLst>
            </a:pP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the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exchanger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assumed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i="1" spc="-5" dirty="0">
                <a:latin typeface="Times New Roman"/>
                <a:cs typeface="Times New Roman"/>
              </a:rPr>
              <a:t>perfectly insulated, </a:t>
            </a:r>
            <a:r>
              <a:rPr sz="1200" spc="-10" dirty="0">
                <a:latin typeface="Times New Roman"/>
                <a:cs typeface="Times New Roman"/>
              </a:rPr>
              <a:t>so </a:t>
            </a:r>
            <a:r>
              <a:rPr sz="1200" spc="-5" dirty="0">
                <a:latin typeface="Times New Roman"/>
                <a:cs typeface="Times New Roman"/>
              </a:rPr>
              <a:t>that there </a:t>
            </a:r>
            <a:r>
              <a:rPr sz="1200" spc="-15" dirty="0">
                <a:latin typeface="Times New Roman"/>
                <a:cs typeface="Times New Roman"/>
              </a:rPr>
              <a:t>is no  </a:t>
            </a:r>
            <a:r>
              <a:rPr sz="1200" spc="-10" dirty="0">
                <a:latin typeface="Times New Roman"/>
                <a:cs typeface="Times New Roman"/>
              </a:rPr>
              <a:t>heat loss </a:t>
            </a:r>
            <a:r>
              <a:rPr sz="1200" spc="-5" dirty="0">
                <a:latin typeface="Times New Roman"/>
                <a:cs typeface="Times New Roman"/>
              </a:rPr>
              <a:t>to the surrounding </a:t>
            </a:r>
            <a:r>
              <a:rPr sz="1200" spc="-15" dirty="0">
                <a:latin typeface="Times New Roman"/>
                <a:cs typeface="Times New Roman"/>
              </a:rPr>
              <a:t>medium,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any </a:t>
            </a:r>
            <a:r>
              <a:rPr sz="1200" spc="-5" dirty="0">
                <a:latin typeface="Times New Roman"/>
                <a:cs typeface="Times New Roman"/>
              </a:rPr>
              <a:t>heat transfer </a:t>
            </a:r>
            <a:r>
              <a:rPr sz="1200" dirty="0">
                <a:latin typeface="Times New Roman"/>
                <a:cs typeface="Times New Roman"/>
              </a:rPr>
              <a:t>occurs </a:t>
            </a:r>
            <a:r>
              <a:rPr sz="1200" spc="-5" dirty="0">
                <a:latin typeface="Times New Roman"/>
                <a:cs typeface="Times New Roman"/>
              </a:rPr>
              <a:t>between the two </a:t>
            </a:r>
            <a:r>
              <a:rPr sz="1200" spc="-10" dirty="0">
                <a:latin typeface="Times New Roman"/>
                <a:cs typeface="Times New Roman"/>
              </a:rPr>
              <a:t>fluids</a:t>
            </a:r>
            <a:r>
              <a:rPr sz="1200" spc="2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only.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ts val="1370"/>
              </a:lnSpc>
              <a:spcBef>
                <a:spcPts val="20"/>
              </a:spcBef>
            </a:pPr>
            <a:r>
              <a:rPr sz="1200" spc="-10" dirty="0">
                <a:latin typeface="Times New Roman"/>
                <a:cs typeface="Times New Roman"/>
              </a:rPr>
              <a:t>Under </a:t>
            </a:r>
            <a:r>
              <a:rPr sz="1200" dirty="0">
                <a:latin typeface="Times New Roman"/>
                <a:cs typeface="Times New Roman"/>
              </a:rPr>
              <a:t>these assumptions,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dirty="0">
                <a:latin typeface="Times New Roman"/>
                <a:cs typeface="Times New Roman"/>
              </a:rPr>
              <a:t>first </a:t>
            </a:r>
            <a:r>
              <a:rPr sz="1200" i="1" spc="5" dirty="0">
                <a:latin typeface="Times New Roman"/>
                <a:cs typeface="Times New Roman"/>
              </a:rPr>
              <a:t>law </a:t>
            </a:r>
            <a:r>
              <a:rPr sz="1200" i="1" spc="-5" dirty="0">
                <a:latin typeface="Times New Roman"/>
                <a:cs typeface="Times New Roman"/>
              </a:rPr>
              <a:t>of thermodynamics </a:t>
            </a:r>
            <a:r>
              <a:rPr sz="1200" spc="-5" dirty="0">
                <a:latin typeface="Times New Roman"/>
                <a:cs typeface="Times New Roman"/>
              </a:rPr>
              <a:t>requires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5" dirty="0">
                <a:latin typeface="Times New Roman"/>
                <a:cs typeface="Times New Roman"/>
              </a:rPr>
              <a:t>heat transfer </a:t>
            </a:r>
            <a:r>
              <a:rPr sz="1200" spc="5" dirty="0">
                <a:latin typeface="Times New Roman"/>
                <a:cs typeface="Times New Roman"/>
              </a:rPr>
              <a:t>from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hot </a:t>
            </a:r>
            <a:r>
              <a:rPr sz="1200" spc="-15" dirty="0">
                <a:latin typeface="Times New Roman"/>
                <a:cs typeface="Times New Roman"/>
              </a:rPr>
              <a:t>fluid be </a:t>
            </a:r>
            <a:r>
              <a:rPr sz="1200" dirty="0">
                <a:latin typeface="Times New Roman"/>
                <a:cs typeface="Times New Roman"/>
              </a:rPr>
              <a:t>equal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rate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to the </a:t>
            </a:r>
            <a:r>
              <a:rPr sz="1200" spc="-10" dirty="0">
                <a:latin typeface="Times New Roman"/>
                <a:cs typeface="Times New Roman"/>
              </a:rPr>
              <a:t>cold </a:t>
            </a:r>
            <a:r>
              <a:rPr sz="1200" spc="-5" dirty="0">
                <a:latin typeface="Times New Roman"/>
                <a:cs typeface="Times New Roman"/>
              </a:rPr>
              <a:t>one. </a:t>
            </a:r>
            <a:r>
              <a:rPr sz="1200" spc="-10" dirty="0">
                <a:latin typeface="Times New Roman"/>
                <a:cs typeface="Times New Roman"/>
              </a:rPr>
              <a:t>That</a:t>
            </a:r>
            <a:r>
              <a:rPr sz="1200" spc="18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is;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169411" y="5340603"/>
            <a:ext cx="643255" cy="2305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spc="-10" dirty="0">
                <a:latin typeface="MT Extra"/>
                <a:cs typeface="MT Extra"/>
              </a:rPr>
              <a:t></a:t>
            </a:r>
            <a:r>
              <a:rPr sz="1350" dirty="0">
                <a:latin typeface="Times New Roman"/>
                <a:cs typeface="Times New Roman"/>
              </a:rPr>
              <a:t>(</a:t>
            </a:r>
            <a:r>
              <a:rPr sz="1350" spc="-30" dirty="0">
                <a:latin typeface="Times New Roman"/>
                <a:cs typeface="Times New Roman"/>
              </a:rPr>
              <a:t>7</a:t>
            </a:r>
            <a:r>
              <a:rPr sz="1350" spc="-5" dirty="0">
                <a:latin typeface="Times New Roman"/>
                <a:cs typeface="Times New Roman"/>
              </a:rPr>
              <a:t>.</a:t>
            </a:r>
            <a:r>
              <a:rPr sz="1350" spc="-30" dirty="0">
                <a:latin typeface="Times New Roman"/>
                <a:cs typeface="Times New Roman"/>
              </a:rPr>
              <a:t>8</a:t>
            </a:r>
            <a:r>
              <a:rPr sz="1350" spc="-55" dirty="0">
                <a:latin typeface="Times New Roman"/>
                <a:cs typeface="Times New Roman"/>
              </a:rPr>
              <a:t>.</a:t>
            </a:r>
            <a:r>
              <a:rPr sz="1350" i="1" spc="15" dirty="0">
                <a:latin typeface="Times New Roman"/>
                <a:cs typeface="Times New Roman"/>
              </a:rPr>
              <a:t>a</a:t>
            </a:r>
            <a:r>
              <a:rPr sz="1350" spc="-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24331" y="5608828"/>
            <a:ext cx="2876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-30" dirty="0">
                <a:latin typeface="Times New Roman"/>
                <a:cs typeface="Times New Roman"/>
              </a:rPr>
              <a:t>n</a:t>
            </a:r>
            <a:r>
              <a:rPr sz="1200" spc="15" dirty="0">
                <a:latin typeface="Times New Roman"/>
                <a:cs typeface="Times New Roman"/>
              </a:rPr>
              <a:t>d</a:t>
            </a:r>
            <a:r>
              <a:rPr sz="1200" spc="-5" dirty="0">
                <a:latin typeface="Times New Roman"/>
                <a:cs typeface="Times New Roman"/>
              </a:rPr>
              <a:t>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99892" y="5813044"/>
            <a:ext cx="640080" cy="2305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spc="-20" dirty="0">
                <a:latin typeface="MT Extra"/>
                <a:cs typeface="MT Extra"/>
              </a:rPr>
              <a:t></a:t>
            </a:r>
            <a:r>
              <a:rPr sz="1350" spc="-20" dirty="0">
                <a:latin typeface="Times New Roman"/>
                <a:cs typeface="Times New Roman"/>
              </a:rPr>
              <a:t>(7.8.</a:t>
            </a:r>
            <a:r>
              <a:rPr sz="1350" i="1" spc="-20" dirty="0">
                <a:latin typeface="Times New Roman"/>
                <a:cs typeface="Times New Roman"/>
              </a:rPr>
              <a:t>b</a:t>
            </a:r>
            <a:r>
              <a:rPr sz="1350" spc="-2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77467" y="5383276"/>
            <a:ext cx="1678939" cy="7029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2025" i="1" spc="-450" baseline="14403" dirty="0">
                <a:latin typeface="Times New Roman"/>
                <a:cs typeface="Times New Roman"/>
              </a:rPr>
              <a:t>Q</a:t>
            </a:r>
            <a:r>
              <a:rPr sz="2025" spc="-450" baseline="28806" dirty="0">
                <a:latin typeface="MT Extra"/>
                <a:cs typeface="MT Extra"/>
              </a:rPr>
              <a:t></a:t>
            </a:r>
            <a:r>
              <a:rPr sz="2025" spc="-450" baseline="28806" dirty="0">
                <a:latin typeface="Times New Roman"/>
                <a:cs typeface="Times New Roman"/>
              </a:rPr>
              <a:t>          </a:t>
            </a:r>
            <a:r>
              <a:rPr sz="2025" spc="-427" baseline="28806" dirty="0">
                <a:latin typeface="Times New Roman"/>
                <a:cs typeface="Times New Roman"/>
              </a:rPr>
              <a:t> </a:t>
            </a:r>
            <a:r>
              <a:rPr sz="2025" spc="-7" baseline="14403" dirty="0">
                <a:latin typeface="Symbol"/>
                <a:cs typeface="Symbol"/>
              </a:rPr>
              <a:t></a:t>
            </a:r>
            <a:r>
              <a:rPr sz="2025" spc="-112" baseline="14403" dirty="0">
                <a:latin typeface="Times New Roman"/>
                <a:cs typeface="Times New Roman"/>
              </a:rPr>
              <a:t> </a:t>
            </a:r>
            <a:r>
              <a:rPr sz="2025" i="1" spc="-487" baseline="14403" dirty="0">
                <a:latin typeface="Times New Roman"/>
                <a:cs typeface="Times New Roman"/>
              </a:rPr>
              <a:t>m</a:t>
            </a:r>
            <a:r>
              <a:rPr sz="2025" spc="-487" baseline="16460" dirty="0">
                <a:latin typeface="MT Extra"/>
                <a:cs typeface="MT Extra"/>
              </a:rPr>
              <a:t></a:t>
            </a:r>
            <a:r>
              <a:rPr sz="2025" spc="-487" baseline="16460" dirty="0">
                <a:latin typeface="Times New Roman"/>
                <a:cs typeface="Times New Roman"/>
              </a:rPr>
              <a:t>            </a:t>
            </a:r>
            <a:r>
              <a:rPr sz="2025" spc="-480" baseline="16460" dirty="0">
                <a:latin typeface="Times New Roman"/>
                <a:cs typeface="Times New Roman"/>
              </a:rPr>
              <a:t> </a:t>
            </a:r>
            <a:r>
              <a:rPr sz="750" i="1" spc="15" dirty="0">
                <a:latin typeface="Times New Roman"/>
                <a:cs typeface="Times New Roman"/>
              </a:rPr>
              <a:t>c</a:t>
            </a:r>
            <a:r>
              <a:rPr sz="750" i="1" spc="10" dirty="0">
                <a:latin typeface="Times New Roman"/>
                <a:cs typeface="Times New Roman"/>
              </a:rPr>
              <a:t> </a:t>
            </a:r>
            <a:r>
              <a:rPr sz="2025" i="1" spc="120" baseline="14403" dirty="0">
                <a:latin typeface="Times New Roman"/>
                <a:cs typeface="Times New Roman"/>
              </a:rPr>
              <a:t>C</a:t>
            </a:r>
            <a:r>
              <a:rPr sz="750" i="1" spc="80" dirty="0">
                <a:latin typeface="Times New Roman"/>
                <a:cs typeface="Times New Roman"/>
              </a:rPr>
              <a:t>p</a:t>
            </a:r>
            <a:r>
              <a:rPr sz="1125" i="1" spc="120" baseline="-14814" dirty="0">
                <a:latin typeface="Times New Roman"/>
                <a:cs typeface="Times New Roman"/>
              </a:rPr>
              <a:t>c</a:t>
            </a:r>
            <a:r>
              <a:rPr sz="1125" i="1" spc="-15" baseline="-14814" dirty="0">
                <a:latin typeface="Times New Roman"/>
                <a:cs typeface="Times New Roman"/>
              </a:rPr>
              <a:t> </a:t>
            </a:r>
            <a:r>
              <a:rPr sz="2025" spc="-30" baseline="14403" dirty="0">
                <a:latin typeface="Times New Roman"/>
                <a:cs typeface="Times New Roman"/>
              </a:rPr>
              <a:t>(</a:t>
            </a:r>
            <a:r>
              <a:rPr sz="2025" i="1" spc="-30" baseline="14403" dirty="0">
                <a:latin typeface="Times New Roman"/>
                <a:cs typeface="Times New Roman"/>
              </a:rPr>
              <a:t>T</a:t>
            </a:r>
            <a:r>
              <a:rPr sz="750" i="1" spc="-20" dirty="0">
                <a:latin typeface="Times New Roman"/>
                <a:cs typeface="Times New Roman"/>
              </a:rPr>
              <a:t>c</a:t>
            </a:r>
            <a:r>
              <a:rPr sz="750" spc="-20" dirty="0">
                <a:latin typeface="Times New Roman"/>
                <a:cs typeface="Times New Roman"/>
              </a:rPr>
              <a:t>,</a:t>
            </a:r>
            <a:r>
              <a:rPr sz="750" spc="-125" dirty="0">
                <a:latin typeface="Times New Roman"/>
                <a:cs typeface="Times New Roman"/>
              </a:rPr>
              <a:t> </a:t>
            </a:r>
            <a:r>
              <a:rPr sz="750" i="1" spc="20" dirty="0">
                <a:latin typeface="Times New Roman"/>
                <a:cs typeface="Times New Roman"/>
              </a:rPr>
              <a:t>out</a:t>
            </a:r>
            <a:r>
              <a:rPr sz="750" i="1" spc="185" dirty="0">
                <a:latin typeface="Times New Roman"/>
                <a:cs typeface="Times New Roman"/>
              </a:rPr>
              <a:t> </a:t>
            </a:r>
            <a:r>
              <a:rPr sz="2025" spc="-7" baseline="14403" dirty="0">
                <a:latin typeface="Symbol"/>
                <a:cs typeface="Symbol"/>
              </a:rPr>
              <a:t></a:t>
            </a:r>
            <a:r>
              <a:rPr sz="2025" spc="-284" baseline="14403" dirty="0">
                <a:latin typeface="Times New Roman"/>
                <a:cs typeface="Times New Roman"/>
              </a:rPr>
              <a:t> </a:t>
            </a:r>
            <a:r>
              <a:rPr sz="2025" i="1" spc="-15" baseline="14403" dirty="0">
                <a:latin typeface="Times New Roman"/>
                <a:cs typeface="Times New Roman"/>
              </a:rPr>
              <a:t>T</a:t>
            </a:r>
            <a:r>
              <a:rPr sz="750" i="1" spc="-10" dirty="0">
                <a:latin typeface="Times New Roman"/>
                <a:cs typeface="Times New Roman"/>
              </a:rPr>
              <a:t>c</a:t>
            </a:r>
            <a:r>
              <a:rPr sz="750" spc="-10" dirty="0">
                <a:latin typeface="Times New Roman"/>
                <a:cs typeface="Times New Roman"/>
              </a:rPr>
              <a:t>,</a:t>
            </a:r>
            <a:r>
              <a:rPr sz="750" spc="-105" dirty="0">
                <a:latin typeface="Times New Roman"/>
                <a:cs typeface="Times New Roman"/>
              </a:rPr>
              <a:t> </a:t>
            </a:r>
            <a:r>
              <a:rPr sz="750" i="1" spc="10" dirty="0">
                <a:latin typeface="Times New Roman"/>
                <a:cs typeface="Times New Roman"/>
              </a:rPr>
              <a:t>in</a:t>
            </a:r>
            <a:r>
              <a:rPr sz="750" i="1" spc="-30" dirty="0">
                <a:latin typeface="Times New Roman"/>
                <a:cs typeface="Times New Roman"/>
              </a:rPr>
              <a:t> </a:t>
            </a:r>
            <a:r>
              <a:rPr sz="2025" spc="-7" baseline="14403" dirty="0">
                <a:latin typeface="Times New Roman"/>
                <a:cs typeface="Times New Roman"/>
              </a:rPr>
              <a:t>)</a:t>
            </a:r>
            <a:endParaRPr sz="2025" baseline="14403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5"/>
              </a:spcBef>
            </a:pPr>
            <a:r>
              <a:rPr sz="2025" i="1" spc="-450" baseline="14403" dirty="0">
                <a:latin typeface="Times New Roman"/>
                <a:cs typeface="Times New Roman"/>
              </a:rPr>
              <a:t>Q</a:t>
            </a:r>
            <a:r>
              <a:rPr sz="2025" spc="-450" baseline="28806" dirty="0">
                <a:latin typeface="MT Extra"/>
                <a:cs typeface="MT Extra"/>
              </a:rPr>
              <a:t></a:t>
            </a:r>
            <a:r>
              <a:rPr sz="2025" spc="-450" baseline="28806" dirty="0">
                <a:latin typeface="Times New Roman"/>
                <a:cs typeface="Times New Roman"/>
              </a:rPr>
              <a:t>           </a:t>
            </a:r>
            <a:r>
              <a:rPr sz="2025" spc="-442" baseline="28806" dirty="0">
                <a:latin typeface="Times New Roman"/>
                <a:cs typeface="Times New Roman"/>
              </a:rPr>
              <a:t> </a:t>
            </a:r>
            <a:r>
              <a:rPr sz="2025" spc="-7" baseline="14403" dirty="0">
                <a:latin typeface="Symbol"/>
                <a:cs typeface="Symbol"/>
              </a:rPr>
              <a:t></a:t>
            </a:r>
            <a:r>
              <a:rPr sz="2025" spc="-37" baseline="14403" dirty="0">
                <a:latin typeface="Times New Roman"/>
                <a:cs typeface="Times New Roman"/>
              </a:rPr>
              <a:t> </a:t>
            </a:r>
            <a:r>
              <a:rPr sz="2025" i="1" spc="-487" baseline="14403" dirty="0">
                <a:latin typeface="Times New Roman"/>
                <a:cs typeface="Times New Roman"/>
              </a:rPr>
              <a:t>m</a:t>
            </a:r>
            <a:r>
              <a:rPr sz="2025" spc="-487" baseline="16460" dirty="0">
                <a:latin typeface="MT Extra"/>
                <a:cs typeface="MT Extra"/>
              </a:rPr>
              <a:t></a:t>
            </a:r>
            <a:r>
              <a:rPr sz="2025" spc="-487" baseline="16460" dirty="0">
                <a:latin typeface="Times New Roman"/>
                <a:cs typeface="Times New Roman"/>
              </a:rPr>
              <a:t>            </a:t>
            </a:r>
            <a:r>
              <a:rPr sz="2025" spc="-480" baseline="16460" dirty="0">
                <a:latin typeface="Times New Roman"/>
                <a:cs typeface="Times New Roman"/>
              </a:rPr>
              <a:t> </a:t>
            </a:r>
            <a:r>
              <a:rPr sz="750" i="1" spc="15" dirty="0">
                <a:latin typeface="Times New Roman"/>
                <a:cs typeface="Times New Roman"/>
              </a:rPr>
              <a:t>h</a:t>
            </a:r>
            <a:r>
              <a:rPr sz="750" i="1" spc="-30" dirty="0">
                <a:latin typeface="Times New Roman"/>
                <a:cs typeface="Times New Roman"/>
              </a:rPr>
              <a:t> </a:t>
            </a:r>
            <a:r>
              <a:rPr sz="2025" i="1" spc="120" baseline="14403" dirty="0">
                <a:latin typeface="Times New Roman"/>
                <a:cs typeface="Times New Roman"/>
              </a:rPr>
              <a:t>C</a:t>
            </a:r>
            <a:r>
              <a:rPr sz="750" i="1" spc="80" dirty="0">
                <a:latin typeface="Times New Roman"/>
                <a:cs typeface="Times New Roman"/>
              </a:rPr>
              <a:t>p</a:t>
            </a:r>
            <a:r>
              <a:rPr sz="1125" i="1" spc="120" baseline="-14814" dirty="0">
                <a:latin typeface="Times New Roman"/>
                <a:cs typeface="Times New Roman"/>
              </a:rPr>
              <a:t>h</a:t>
            </a:r>
            <a:r>
              <a:rPr sz="1125" i="1" spc="-44" baseline="-14814" dirty="0">
                <a:latin typeface="Times New Roman"/>
                <a:cs typeface="Times New Roman"/>
              </a:rPr>
              <a:t> </a:t>
            </a:r>
            <a:r>
              <a:rPr sz="2025" spc="-37" baseline="14403" dirty="0">
                <a:latin typeface="Times New Roman"/>
                <a:cs typeface="Times New Roman"/>
              </a:rPr>
              <a:t>(</a:t>
            </a:r>
            <a:r>
              <a:rPr sz="2025" i="1" spc="-37" baseline="14403" dirty="0">
                <a:latin typeface="Times New Roman"/>
                <a:cs typeface="Times New Roman"/>
              </a:rPr>
              <a:t>T</a:t>
            </a:r>
            <a:r>
              <a:rPr sz="750" i="1" spc="-25" dirty="0">
                <a:latin typeface="Times New Roman"/>
                <a:cs typeface="Times New Roman"/>
              </a:rPr>
              <a:t>h</a:t>
            </a:r>
            <a:r>
              <a:rPr sz="750" spc="-25" dirty="0">
                <a:latin typeface="Times New Roman"/>
                <a:cs typeface="Times New Roman"/>
              </a:rPr>
              <a:t>,</a:t>
            </a:r>
            <a:r>
              <a:rPr sz="750" spc="-125" dirty="0">
                <a:latin typeface="Times New Roman"/>
                <a:cs typeface="Times New Roman"/>
              </a:rPr>
              <a:t> </a:t>
            </a:r>
            <a:r>
              <a:rPr sz="750" i="1" spc="10" dirty="0">
                <a:latin typeface="Times New Roman"/>
                <a:cs typeface="Times New Roman"/>
              </a:rPr>
              <a:t>in </a:t>
            </a:r>
            <a:r>
              <a:rPr sz="750" i="1" spc="30" dirty="0">
                <a:latin typeface="Times New Roman"/>
                <a:cs typeface="Times New Roman"/>
              </a:rPr>
              <a:t> </a:t>
            </a:r>
            <a:r>
              <a:rPr sz="2025" spc="-7" baseline="14403" dirty="0">
                <a:latin typeface="Symbol"/>
                <a:cs typeface="Symbol"/>
              </a:rPr>
              <a:t></a:t>
            </a:r>
            <a:r>
              <a:rPr sz="2025" spc="-247" baseline="14403" dirty="0">
                <a:latin typeface="Times New Roman"/>
                <a:cs typeface="Times New Roman"/>
              </a:rPr>
              <a:t> </a:t>
            </a:r>
            <a:r>
              <a:rPr sz="2025" i="1" spc="-15" baseline="14403" dirty="0">
                <a:latin typeface="Times New Roman"/>
                <a:cs typeface="Times New Roman"/>
              </a:rPr>
              <a:t>T</a:t>
            </a:r>
            <a:r>
              <a:rPr sz="750" i="1" spc="-10" dirty="0">
                <a:latin typeface="Times New Roman"/>
                <a:cs typeface="Times New Roman"/>
              </a:rPr>
              <a:t>h</a:t>
            </a:r>
            <a:r>
              <a:rPr sz="750" spc="-10" dirty="0">
                <a:latin typeface="Times New Roman"/>
                <a:cs typeface="Times New Roman"/>
              </a:rPr>
              <a:t>,</a:t>
            </a:r>
            <a:r>
              <a:rPr sz="750" spc="-120" dirty="0">
                <a:latin typeface="Times New Roman"/>
                <a:cs typeface="Times New Roman"/>
              </a:rPr>
              <a:t> </a:t>
            </a:r>
            <a:r>
              <a:rPr sz="750" i="1" spc="20" dirty="0">
                <a:latin typeface="Times New Roman"/>
                <a:cs typeface="Times New Roman"/>
              </a:rPr>
              <a:t>out</a:t>
            </a:r>
            <a:r>
              <a:rPr sz="750" i="1" spc="-50" dirty="0">
                <a:latin typeface="Times New Roman"/>
                <a:cs typeface="Times New Roman"/>
              </a:rPr>
              <a:t> </a:t>
            </a:r>
            <a:r>
              <a:rPr sz="2025" spc="-7" baseline="14403" dirty="0">
                <a:latin typeface="Times New Roman"/>
                <a:cs typeface="Times New Roman"/>
              </a:rPr>
              <a:t>)</a:t>
            </a:r>
            <a:endParaRPr sz="2025" baseline="14403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82751" y="763016"/>
            <a:ext cx="4754880" cy="27249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37031" y="3525520"/>
            <a:ext cx="4846320" cy="0"/>
          </a:xfrm>
          <a:custGeom>
            <a:avLst/>
            <a:gdLst/>
            <a:ahLst/>
            <a:cxnLst/>
            <a:rect l="l" t="t" r="r" b="b"/>
            <a:pathLst>
              <a:path w="4846320">
                <a:moveTo>
                  <a:pt x="0" y="0"/>
                </a:moveTo>
                <a:lnTo>
                  <a:pt x="4846320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44651" y="732790"/>
            <a:ext cx="0" cy="2785110"/>
          </a:xfrm>
          <a:custGeom>
            <a:avLst/>
            <a:gdLst/>
            <a:ahLst/>
            <a:cxnLst/>
            <a:rect l="l" t="t" r="r" b="b"/>
            <a:pathLst>
              <a:path h="2785110">
                <a:moveTo>
                  <a:pt x="0" y="0"/>
                </a:moveTo>
                <a:lnTo>
                  <a:pt x="0" y="278511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37031" y="725169"/>
            <a:ext cx="4846320" cy="0"/>
          </a:xfrm>
          <a:custGeom>
            <a:avLst/>
            <a:gdLst/>
            <a:ahLst/>
            <a:cxnLst/>
            <a:rect l="l" t="t" r="r" b="b"/>
            <a:pathLst>
              <a:path w="4846320">
                <a:moveTo>
                  <a:pt x="0" y="0"/>
                </a:moveTo>
                <a:lnTo>
                  <a:pt x="4846320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475732" y="732536"/>
            <a:ext cx="0" cy="2786380"/>
          </a:xfrm>
          <a:custGeom>
            <a:avLst/>
            <a:gdLst/>
            <a:ahLst/>
            <a:cxnLst/>
            <a:rect l="l" t="t" r="r" b="b"/>
            <a:pathLst>
              <a:path h="2786379">
                <a:moveTo>
                  <a:pt x="0" y="0"/>
                </a:moveTo>
                <a:lnTo>
                  <a:pt x="0" y="2785872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67512" y="3495040"/>
            <a:ext cx="4785360" cy="0"/>
          </a:xfrm>
          <a:custGeom>
            <a:avLst/>
            <a:gdLst/>
            <a:ahLst/>
            <a:cxnLst/>
            <a:rect l="l" t="t" r="r" b="b"/>
            <a:pathLst>
              <a:path w="4785360">
                <a:moveTo>
                  <a:pt x="0" y="0"/>
                </a:moveTo>
                <a:lnTo>
                  <a:pt x="4785360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75131" y="763269"/>
            <a:ext cx="0" cy="2724150"/>
          </a:xfrm>
          <a:custGeom>
            <a:avLst/>
            <a:gdLst/>
            <a:ahLst/>
            <a:cxnLst/>
            <a:rect l="l" t="t" r="r" b="b"/>
            <a:pathLst>
              <a:path h="2724150">
                <a:moveTo>
                  <a:pt x="0" y="0"/>
                </a:moveTo>
                <a:lnTo>
                  <a:pt x="0" y="272415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67512" y="755650"/>
            <a:ext cx="4785360" cy="0"/>
          </a:xfrm>
          <a:custGeom>
            <a:avLst/>
            <a:gdLst/>
            <a:ahLst/>
            <a:cxnLst/>
            <a:rect l="l" t="t" r="r" b="b"/>
            <a:pathLst>
              <a:path w="4785360">
                <a:moveTo>
                  <a:pt x="0" y="0"/>
                </a:moveTo>
                <a:lnTo>
                  <a:pt x="4785360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445252" y="763016"/>
            <a:ext cx="0" cy="2725420"/>
          </a:xfrm>
          <a:custGeom>
            <a:avLst/>
            <a:gdLst/>
            <a:ahLst/>
            <a:cxnLst/>
            <a:rect l="l" t="t" r="r" b="b"/>
            <a:pathLst>
              <a:path h="2725420">
                <a:moveTo>
                  <a:pt x="0" y="0"/>
                </a:moveTo>
                <a:lnTo>
                  <a:pt x="0" y="2724911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37031" y="6322567"/>
            <a:ext cx="4175760" cy="3740150"/>
          </a:xfrm>
          <a:custGeom>
            <a:avLst/>
            <a:gdLst/>
            <a:ahLst/>
            <a:cxnLst/>
            <a:rect l="l" t="t" r="r" b="b"/>
            <a:pathLst>
              <a:path w="4175760" h="3740150">
                <a:moveTo>
                  <a:pt x="0" y="3739896"/>
                </a:moveTo>
                <a:lnTo>
                  <a:pt x="4175760" y="3739896"/>
                </a:lnTo>
                <a:lnTo>
                  <a:pt x="4175760" y="0"/>
                </a:lnTo>
                <a:lnTo>
                  <a:pt x="0" y="0"/>
                </a:lnTo>
                <a:lnTo>
                  <a:pt x="0" y="3739896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586231" y="6043881"/>
            <a:ext cx="4734560" cy="172148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395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spc="-5" dirty="0">
                <a:latin typeface="Times New Roman"/>
                <a:cs typeface="Times New Roman"/>
              </a:rPr>
              <a:t>the subscripts </a:t>
            </a:r>
            <a:r>
              <a:rPr sz="1200" b="1" i="1" spc="-5" dirty="0">
                <a:latin typeface="Times New Roman"/>
                <a:cs typeface="Times New Roman"/>
              </a:rPr>
              <a:t>c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h </a:t>
            </a:r>
            <a:r>
              <a:rPr sz="1200" spc="-5" dirty="0">
                <a:latin typeface="Times New Roman"/>
                <a:cs typeface="Times New Roman"/>
              </a:rPr>
              <a:t>stand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i="1" spc="-5" dirty="0">
                <a:latin typeface="Times New Roman"/>
                <a:cs typeface="Times New Roman"/>
              </a:rPr>
              <a:t>cold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i="1" spc="-5" dirty="0">
                <a:latin typeface="Times New Roman"/>
                <a:cs typeface="Times New Roman"/>
              </a:rPr>
              <a:t>hot </a:t>
            </a:r>
            <a:r>
              <a:rPr sz="1200" spc="-10" dirty="0">
                <a:latin typeface="Times New Roman"/>
                <a:cs typeface="Times New Roman"/>
              </a:rPr>
              <a:t>fluids, </a:t>
            </a:r>
            <a:r>
              <a:rPr sz="1200" spc="-5" dirty="0">
                <a:latin typeface="Times New Roman"/>
                <a:cs typeface="Times New Roman"/>
              </a:rPr>
              <a:t>respectively,</a:t>
            </a:r>
            <a:r>
              <a:rPr sz="1200" spc="2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and;</a:t>
            </a:r>
            <a:endParaRPr sz="1200">
              <a:latin typeface="Times New Roman"/>
              <a:cs typeface="Times New Roman"/>
            </a:endParaRPr>
          </a:p>
          <a:p>
            <a:pPr marL="721360">
              <a:lnSpc>
                <a:spcPct val="100000"/>
              </a:lnSpc>
              <a:spcBef>
                <a:spcPts val="330"/>
              </a:spcBef>
            </a:pPr>
            <a:r>
              <a:rPr sz="1350" i="1" spc="-325" dirty="0">
                <a:latin typeface="Times New Roman"/>
                <a:cs typeface="Times New Roman"/>
              </a:rPr>
              <a:t>m</a:t>
            </a:r>
            <a:r>
              <a:rPr sz="2025" spc="-487" baseline="2057" dirty="0">
                <a:latin typeface="MT Extra"/>
                <a:cs typeface="MT Extra"/>
              </a:rPr>
              <a:t></a:t>
            </a:r>
            <a:r>
              <a:rPr sz="2025" spc="-487" baseline="2057" dirty="0">
                <a:latin typeface="Times New Roman"/>
                <a:cs typeface="Times New Roman"/>
              </a:rPr>
              <a:t> </a:t>
            </a:r>
            <a:r>
              <a:rPr sz="1125" i="1" spc="22" baseline="-25925" dirty="0">
                <a:latin typeface="Times New Roman"/>
                <a:cs typeface="Times New Roman"/>
              </a:rPr>
              <a:t>c </a:t>
            </a:r>
            <a:r>
              <a:rPr sz="1350" spc="-5" dirty="0">
                <a:latin typeface="Times New Roman"/>
                <a:cs typeface="Times New Roman"/>
              </a:rPr>
              <a:t>, </a:t>
            </a:r>
            <a:r>
              <a:rPr sz="1350" i="1" spc="-335" dirty="0">
                <a:latin typeface="Times New Roman"/>
                <a:cs typeface="Times New Roman"/>
              </a:rPr>
              <a:t>m</a:t>
            </a:r>
            <a:r>
              <a:rPr sz="2025" spc="-502" baseline="2057" dirty="0">
                <a:latin typeface="MT Extra"/>
                <a:cs typeface="MT Extra"/>
              </a:rPr>
              <a:t></a:t>
            </a:r>
            <a:r>
              <a:rPr sz="2025" spc="-502" baseline="2057" dirty="0">
                <a:latin typeface="Times New Roman"/>
                <a:cs typeface="Times New Roman"/>
              </a:rPr>
              <a:t> </a:t>
            </a:r>
            <a:r>
              <a:rPr sz="1125" i="1" spc="22" baseline="-25925" dirty="0">
                <a:latin typeface="Times New Roman"/>
                <a:cs typeface="Times New Roman"/>
              </a:rPr>
              <a:t>h </a:t>
            </a: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Times New Roman"/>
                <a:cs typeface="Times New Roman"/>
              </a:rPr>
              <a:t>mass </a:t>
            </a:r>
            <a:r>
              <a:rPr sz="1350" spc="-5" dirty="0">
                <a:latin typeface="Times New Roman"/>
                <a:cs typeface="Times New Roman"/>
              </a:rPr>
              <a:t>flow</a:t>
            </a:r>
            <a:r>
              <a:rPr sz="1350" spc="-6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rates</a:t>
            </a:r>
            <a:endParaRPr sz="1350">
              <a:latin typeface="Times New Roman"/>
              <a:cs typeface="Times New Roman"/>
            </a:endParaRPr>
          </a:p>
          <a:p>
            <a:pPr marL="638810">
              <a:lnSpc>
                <a:spcPct val="100000"/>
              </a:lnSpc>
              <a:spcBef>
                <a:spcPts val="565"/>
              </a:spcBef>
            </a:pPr>
            <a:r>
              <a:rPr sz="1300" i="1" spc="75" dirty="0">
                <a:latin typeface="Times New Roman"/>
                <a:cs typeface="Times New Roman"/>
              </a:rPr>
              <a:t>C</a:t>
            </a:r>
            <a:r>
              <a:rPr sz="1125" i="1" spc="112" baseline="-25925" dirty="0">
                <a:latin typeface="Times New Roman"/>
                <a:cs typeface="Times New Roman"/>
              </a:rPr>
              <a:t>p</a:t>
            </a:r>
            <a:r>
              <a:rPr sz="1125" i="1" spc="112" baseline="-44444" dirty="0">
                <a:latin typeface="Times New Roman"/>
                <a:cs typeface="Times New Roman"/>
              </a:rPr>
              <a:t>c </a:t>
            </a:r>
            <a:r>
              <a:rPr sz="1300" spc="5" dirty="0">
                <a:latin typeface="Times New Roman"/>
                <a:cs typeface="Times New Roman"/>
              </a:rPr>
              <a:t>, </a:t>
            </a:r>
            <a:r>
              <a:rPr sz="1300" i="1" spc="75" dirty="0">
                <a:latin typeface="Times New Roman"/>
                <a:cs typeface="Times New Roman"/>
              </a:rPr>
              <a:t>C</a:t>
            </a:r>
            <a:r>
              <a:rPr sz="1125" i="1" spc="112" baseline="-25925" dirty="0">
                <a:latin typeface="Times New Roman"/>
                <a:cs typeface="Times New Roman"/>
              </a:rPr>
              <a:t>p</a:t>
            </a:r>
            <a:r>
              <a:rPr sz="1125" i="1" spc="112" baseline="-44444" dirty="0">
                <a:latin typeface="Times New Roman"/>
                <a:cs typeface="Times New Roman"/>
              </a:rPr>
              <a:t>h </a:t>
            </a:r>
            <a:r>
              <a:rPr sz="1300" spc="20" dirty="0">
                <a:latin typeface="Symbol"/>
                <a:cs typeface="Symbol"/>
              </a:rPr>
              <a:t>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specific</a:t>
            </a:r>
            <a:r>
              <a:rPr sz="1300" spc="-80" dirty="0">
                <a:latin typeface="Times New Roman"/>
                <a:cs typeface="Times New Roman"/>
              </a:rPr>
              <a:t> </a:t>
            </a:r>
            <a:r>
              <a:rPr sz="1300" spc="20" dirty="0">
                <a:latin typeface="Times New Roman"/>
                <a:cs typeface="Times New Roman"/>
              </a:rPr>
              <a:t>heats</a:t>
            </a:r>
            <a:endParaRPr sz="1300">
              <a:latin typeface="Times New Roman"/>
              <a:cs typeface="Times New Roman"/>
            </a:endParaRPr>
          </a:p>
          <a:p>
            <a:pPr marL="523240">
              <a:lnSpc>
                <a:spcPct val="100000"/>
              </a:lnSpc>
              <a:spcBef>
                <a:spcPts val="670"/>
              </a:spcBef>
            </a:pPr>
            <a:r>
              <a:rPr sz="1300" i="1" spc="-10" dirty="0">
                <a:latin typeface="Times New Roman"/>
                <a:cs typeface="Times New Roman"/>
              </a:rPr>
              <a:t>T</a:t>
            </a:r>
            <a:r>
              <a:rPr sz="1125" i="1" spc="-15" baseline="-25925" dirty="0">
                <a:latin typeface="Times New Roman"/>
                <a:cs typeface="Times New Roman"/>
              </a:rPr>
              <a:t>c</a:t>
            </a:r>
            <a:r>
              <a:rPr sz="1125" spc="-15" baseline="-25925" dirty="0">
                <a:latin typeface="Times New Roman"/>
                <a:cs typeface="Times New Roman"/>
              </a:rPr>
              <a:t>,</a:t>
            </a:r>
            <a:r>
              <a:rPr sz="1125" spc="-179" baseline="-25925" dirty="0">
                <a:latin typeface="Times New Roman"/>
                <a:cs typeface="Times New Roman"/>
              </a:rPr>
              <a:t> </a:t>
            </a:r>
            <a:r>
              <a:rPr sz="1125" i="1" spc="7" baseline="-25925" dirty="0">
                <a:latin typeface="Times New Roman"/>
                <a:cs typeface="Times New Roman"/>
              </a:rPr>
              <a:t>out</a:t>
            </a:r>
            <a:r>
              <a:rPr sz="1125" i="1" spc="-37" baseline="-25925" dirty="0">
                <a:latin typeface="Times New Roman"/>
                <a:cs typeface="Times New Roman"/>
              </a:rPr>
              <a:t> </a:t>
            </a:r>
            <a:r>
              <a:rPr sz="1300" spc="5" dirty="0">
                <a:latin typeface="Times New Roman"/>
                <a:cs typeface="Times New Roman"/>
              </a:rPr>
              <a:t>,</a:t>
            </a:r>
            <a:r>
              <a:rPr sz="1300" spc="-160" dirty="0">
                <a:latin typeface="Times New Roman"/>
                <a:cs typeface="Times New Roman"/>
              </a:rPr>
              <a:t> </a:t>
            </a:r>
            <a:r>
              <a:rPr sz="1300" i="1" spc="-10" dirty="0">
                <a:latin typeface="Times New Roman"/>
                <a:cs typeface="Times New Roman"/>
              </a:rPr>
              <a:t>T</a:t>
            </a:r>
            <a:r>
              <a:rPr sz="1125" i="1" spc="-15" baseline="-25925" dirty="0">
                <a:latin typeface="Times New Roman"/>
                <a:cs typeface="Times New Roman"/>
              </a:rPr>
              <a:t>h</a:t>
            </a:r>
            <a:r>
              <a:rPr sz="1125" spc="-15" baseline="-25925" dirty="0">
                <a:latin typeface="Times New Roman"/>
                <a:cs typeface="Times New Roman"/>
              </a:rPr>
              <a:t>,</a:t>
            </a:r>
            <a:r>
              <a:rPr sz="1125" spc="-179" baseline="-25925" dirty="0">
                <a:latin typeface="Times New Roman"/>
                <a:cs typeface="Times New Roman"/>
              </a:rPr>
              <a:t> </a:t>
            </a:r>
            <a:r>
              <a:rPr sz="1125" i="1" spc="7" baseline="-25925" dirty="0">
                <a:latin typeface="Times New Roman"/>
                <a:cs typeface="Times New Roman"/>
              </a:rPr>
              <a:t>out</a:t>
            </a:r>
            <a:r>
              <a:rPr sz="1125" i="1" spc="112" baseline="-25925" dirty="0">
                <a:latin typeface="Times New Roman"/>
                <a:cs typeface="Times New Roman"/>
              </a:rPr>
              <a:t> </a:t>
            </a:r>
            <a:r>
              <a:rPr sz="1300" spc="15" dirty="0">
                <a:latin typeface="Symbol"/>
                <a:cs typeface="Symbol"/>
              </a:rPr>
              <a:t></a:t>
            </a:r>
            <a:r>
              <a:rPr sz="1300" spc="-100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outlet</a:t>
            </a:r>
            <a:r>
              <a:rPr sz="1300" spc="75" dirty="0">
                <a:latin typeface="Times New Roman"/>
                <a:cs typeface="Times New Roman"/>
              </a:rPr>
              <a:t> </a:t>
            </a:r>
            <a:r>
              <a:rPr sz="1300" spc="-15" dirty="0">
                <a:latin typeface="Times New Roman"/>
                <a:cs typeface="Times New Roman"/>
              </a:rPr>
              <a:t>temperatures</a:t>
            </a:r>
            <a:endParaRPr sz="1300">
              <a:latin typeface="Times New Roman"/>
              <a:cs typeface="Times New Roman"/>
            </a:endParaRPr>
          </a:p>
          <a:p>
            <a:pPr marL="635635">
              <a:lnSpc>
                <a:spcPct val="100000"/>
              </a:lnSpc>
              <a:spcBef>
                <a:spcPts val="555"/>
              </a:spcBef>
            </a:pPr>
            <a:r>
              <a:rPr sz="1300" i="1" spc="-10" dirty="0">
                <a:latin typeface="Times New Roman"/>
                <a:cs typeface="Times New Roman"/>
              </a:rPr>
              <a:t>T</a:t>
            </a:r>
            <a:r>
              <a:rPr sz="1125" i="1" spc="-15" baseline="-25925" dirty="0">
                <a:latin typeface="Times New Roman"/>
                <a:cs typeface="Times New Roman"/>
              </a:rPr>
              <a:t>c</a:t>
            </a:r>
            <a:r>
              <a:rPr sz="1125" spc="-15" baseline="-25925" dirty="0">
                <a:latin typeface="Times New Roman"/>
                <a:cs typeface="Times New Roman"/>
              </a:rPr>
              <a:t>,</a:t>
            </a:r>
            <a:r>
              <a:rPr sz="1125" spc="-187" baseline="-25925" dirty="0">
                <a:latin typeface="Times New Roman"/>
                <a:cs typeface="Times New Roman"/>
              </a:rPr>
              <a:t> </a:t>
            </a:r>
            <a:r>
              <a:rPr sz="1125" i="1" spc="15" baseline="-25925" dirty="0">
                <a:latin typeface="Times New Roman"/>
                <a:cs typeface="Times New Roman"/>
              </a:rPr>
              <a:t>in</a:t>
            </a:r>
            <a:r>
              <a:rPr sz="1125" i="1" spc="-112" baseline="-25925" dirty="0">
                <a:latin typeface="Times New Roman"/>
                <a:cs typeface="Times New Roman"/>
              </a:rPr>
              <a:t> </a:t>
            </a:r>
            <a:r>
              <a:rPr sz="1300" spc="5" dirty="0">
                <a:latin typeface="Times New Roman"/>
                <a:cs typeface="Times New Roman"/>
              </a:rPr>
              <a:t>,</a:t>
            </a:r>
            <a:r>
              <a:rPr sz="1300" spc="-135" dirty="0">
                <a:latin typeface="Times New Roman"/>
                <a:cs typeface="Times New Roman"/>
              </a:rPr>
              <a:t> </a:t>
            </a:r>
            <a:r>
              <a:rPr sz="1300" i="1" spc="-10" dirty="0">
                <a:latin typeface="Times New Roman"/>
                <a:cs typeface="Times New Roman"/>
              </a:rPr>
              <a:t>T</a:t>
            </a:r>
            <a:r>
              <a:rPr sz="1125" i="1" spc="-15" baseline="-25925" dirty="0">
                <a:latin typeface="Times New Roman"/>
                <a:cs typeface="Times New Roman"/>
              </a:rPr>
              <a:t>h</a:t>
            </a:r>
            <a:r>
              <a:rPr sz="1125" spc="-15" baseline="-25925" dirty="0">
                <a:latin typeface="Times New Roman"/>
                <a:cs typeface="Times New Roman"/>
              </a:rPr>
              <a:t>,</a:t>
            </a:r>
            <a:r>
              <a:rPr sz="1125" spc="-179" baseline="-25925" dirty="0">
                <a:latin typeface="Times New Roman"/>
                <a:cs typeface="Times New Roman"/>
              </a:rPr>
              <a:t> </a:t>
            </a:r>
            <a:r>
              <a:rPr sz="1125" i="1" spc="15" baseline="-25925" dirty="0">
                <a:latin typeface="Times New Roman"/>
                <a:cs typeface="Times New Roman"/>
              </a:rPr>
              <a:t>in</a:t>
            </a:r>
            <a:r>
              <a:rPr sz="1125" i="1" spc="22" baseline="-25925" dirty="0">
                <a:latin typeface="Times New Roman"/>
                <a:cs typeface="Times New Roman"/>
              </a:rPr>
              <a:t> </a:t>
            </a:r>
            <a:r>
              <a:rPr sz="1300" spc="15" dirty="0">
                <a:latin typeface="Symbol"/>
                <a:cs typeface="Symbol"/>
              </a:rPr>
              <a:t></a:t>
            </a:r>
            <a:r>
              <a:rPr sz="1300" spc="-100" dirty="0">
                <a:latin typeface="Times New Roman"/>
                <a:cs typeface="Times New Roman"/>
              </a:rPr>
              <a:t> </a:t>
            </a:r>
            <a:r>
              <a:rPr sz="1300" spc="5" dirty="0">
                <a:latin typeface="Times New Roman"/>
                <a:cs typeface="Times New Roman"/>
              </a:rPr>
              <a:t>inlet</a:t>
            </a:r>
            <a:r>
              <a:rPr sz="1300" spc="120" dirty="0">
                <a:latin typeface="Times New Roman"/>
                <a:cs typeface="Times New Roman"/>
              </a:rPr>
              <a:t> </a:t>
            </a:r>
            <a:r>
              <a:rPr sz="1300" spc="-15" dirty="0">
                <a:latin typeface="Times New Roman"/>
                <a:cs typeface="Times New Roman"/>
              </a:rPr>
              <a:t>temperatures</a:t>
            </a:r>
            <a:endParaRPr sz="1300">
              <a:latin typeface="Times New Roman"/>
              <a:cs typeface="Times New Roman"/>
            </a:endParaRPr>
          </a:p>
          <a:p>
            <a:pPr marL="50800" marR="499109">
              <a:lnSpc>
                <a:spcPts val="1370"/>
              </a:lnSpc>
              <a:spcBef>
                <a:spcPts val="49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exchanger analysis, </a:t>
            </a:r>
            <a:r>
              <a:rPr sz="1200" spc="-25" dirty="0">
                <a:latin typeface="Times New Roman"/>
                <a:cs typeface="Times New Roman"/>
              </a:rPr>
              <a:t>it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often </a:t>
            </a:r>
            <a:r>
              <a:rPr sz="1200" spc="-5" dirty="0">
                <a:latin typeface="Times New Roman"/>
                <a:cs typeface="Times New Roman"/>
              </a:rPr>
              <a:t>convenient to </a:t>
            </a:r>
            <a:r>
              <a:rPr sz="1200" spc="-10" dirty="0">
                <a:latin typeface="Times New Roman"/>
                <a:cs typeface="Times New Roman"/>
              </a:rPr>
              <a:t>combine  </a:t>
            </a:r>
            <a:r>
              <a:rPr sz="1200" spc="-5" dirty="0">
                <a:latin typeface="Times New Roman"/>
                <a:cs typeface="Times New Roman"/>
              </a:rPr>
              <a:t>the product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dirty="0">
                <a:latin typeface="Times New Roman"/>
                <a:cs typeface="Times New Roman"/>
              </a:rPr>
              <a:t>mass </a:t>
            </a:r>
            <a:r>
              <a:rPr sz="1200" i="1" spc="5" dirty="0">
                <a:latin typeface="Times New Roman"/>
                <a:cs typeface="Times New Roman"/>
              </a:rPr>
              <a:t>flow </a:t>
            </a:r>
            <a:r>
              <a:rPr sz="1200" i="1" spc="-5" dirty="0">
                <a:latin typeface="Times New Roman"/>
                <a:cs typeface="Times New Roman"/>
              </a:rPr>
              <a:t>rate </a:t>
            </a:r>
            <a:r>
              <a:rPr sz="1200" spc="-5" dirty="0">
                <a:latin typeface="Times New Roman"/>
                <a:cs typeface="Times New Roman"/>
              </a:rPr>
              <a:t>and the </a:t>
            </a:r>
            <a:r>
              <a:rPr sz="1200" i="1" dirty="0">
                <a:latin typeface="Times New Roman"/>
                <a:cs typeface="Times New Roman"/>
              </a:rPr>
              <a:t>specific </a:t>
            </a:r>
            <a:r>
              <a:rPr sz="1200" i="1" spc="-5" dirty="0">
                <a:latin typeface="Times New Roman"/>
                <a:cs typeface="Times New Roman"/>
              </a:rPr>
              <a:t>heat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fluid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into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24331" y="7733283"/>
            <a:ext cx="4198620" cy="38227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1370"/>
              </a:lnSpc>
              <a:spcBef>
                <a:spcPts val="200"/>
              </a:spcBef>
            </a:pPr>
            <a:r>
              <a:rPr sz="1200" spc="-5" dirty="0">
                <a:latin typeface="Times New Roman"/>
                <a:cs typeface="Times New Roman"/>
              </a:rPr>
              <a:t>a single quantity. 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5" dirty="0">
                <a:latin typeface="Times New Roman"/>
                <a:cs typeface="Times New Roman"/>
              </a:rPr>
              <a:t>quantity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called the </a:t>
            </a:r>
            <a:r>
              <a:rPr sz="1200" b="1" spc="-5" dirty="0">
                <a:latin typeface="Times New Roman"/>
                <a:cs typeface="Times New Roman"/>
              </a:rPr>
              <a:t>heat capacity </a:t>
            </a:r>
            <a:r>
              <a:rPr sz="1200" b="1" spc="-10" dirty="0">
                <a:latin typeface="Times New Roman"/>
                <a:cs typeface="Times New Roman"/>
              </a:rPr>
              <a:t>rate </a:t>
            </a:r>
            <a:r>
              <a:rPr sz="1200" spc="-5" dirty="0">
                <a:latin typeface="Times New Roman"/>
                <a:cs typeface="Times New Roman"/>
              </a:rPr>
              <a:t>and 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defined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hot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i="1" spc="-5" dirty="0">
                <a:latin typeface="Times New Roman"/>
                <a:cs typeface="Times New Roman"/>
              </a:rPr>
              <a:t>cold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streams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98931" y="8028764"/>
            <a:ext cx="4251960" cy="72390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516255">
              <a:lnSpc>
                <a:spcPct val="100000"/>
              </a:lnSpc>
              <a:spcBef>
                <a:spcPts val="695"/>
              </a:spcBef>
              <a:tabLst>
                <a:tab pos="1644014" algn="l"/>
                <a:tab pos="2241550" algn="l"/>
                <a:tab pos="3545840" algn="l"/>
              </a:tabLst>
            </a:pPr>
            <a:r>
              <a:rPr sz="1300" i="1" spc="10" dirty="0">
                <a:latin typeface="Times New Roman"/>
                <a:cs typeface="Times New Roman"/>
              </a:rPr>
              <a:t>C</a:t>
            </a:r>
            <a:r>
              <a:rPr sz="1125" i="1" spc="15" baseline="-25925" dirty="0">
                <a:latin typeface="Times New Roman"/>
                <a:cs typeface="Times New Roman"/>
              </a:rPr>
              <a:t>c   </a:t>
            </a:r>
            <a:r>
              <a:rPr sz="1300" spc="20" dirty="0">
                <a:latin typeface="Symbol"/>
                <a:cs typeface="Symbol"/>
              </a:rPr>
              <a:t>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i="1" spc="-310" dirty="0">
                <a:latin typeface="Times New Roman"/>
                <a:cs typeface="Times New Roman"/>
              </a:rPr>
              <a:t>m</a:t>
            </a:r>
            <a:r>
              <a:rPr sz="1950" spc="-465" baseline="2136" dirty="0">
                <a:latin typeface="MT Extra"/>
                <a:cs typeface="MT Extra"/>
              </a:rPr>
              <a:t></a:t>
            </a:r>
            <a:r>
              <a:rPr sz="1950" spc="-465" baseline="2136" dirty="0">
                <a:latin typeface="Times New Roman"/>
                <a:cs typeface="Times New Roman"/>
              </a:rPr>
              <a:t>    </a:t>
            </a:r>
            <a:r>
              <a:rPr sz="1125" i="1" spc="15" baseline="-25925" dirty="0">
                <a:latin typeface="Times New Roman"/>
                <a:cs typeface="Times New Roman"/>
              </a:rPr>
              <a:t>c</a:t>
            </a:r>
            <a:r>
              <a:rPr sz="1125" i="1" spc="-7" baseline="-25925" dirty="0">
                <a:latin typeface="Times New Roman"/>
                <a:cs typeface="Times New Roman"/>
              </a:rPr>
              <a:t> </a:t>
            </a:r>
            <a:r>
              <a:rPr sz="1300" i="1" spc="80" dirty="0">
                <a:latin typeface="Times New Roman"/>
                <a:cs typeface="Times New Roman"/>
              </a:rPr>
              <a:t>C</a:t>
            </a:r>
            <a:r>
              <a:rPr sz="1125" i="1" spc="120" baseline="-25925" dirty="0">
                <a:latin typeface="Times New Roman"/>
                <a:cs typeface="Times New Roman"/>
              </a:rPr>
              <a:t>p</a:t>
            </a:r>
            <a:r>
              <a:rPr sz="1125" i="1" spc="120" baseline="-44444" dirty="0">
                <a:latin typeface="Times New Roman"/>
                <a:cs typeface="Times New Roman"/>
              </a:rPr>
              <a:t>c	</a:t>
            </a:r>
            <a:r>
              <a:rPr sz="1300" i="1" spc="15" dirty="0">
                <a:latin typeface="Times New Roman"/>
                <a:cs typeface="Times New Roman"/>
              </a:rPr>
              <a:t>and	</a:t>
            </a:r>
            <a:r>
              <a:rPr sz="1300" i="1" spc="25" dirty="0">
                <a:latin typeface="Times New Roman"/>
                <a:cs typeface="Times New Roman"/>
              </a:rPr>
              <a:t>C</a:t>
            </a:r>
            <a:r>
              <a:rPr sz="1125" i="1" spc="37" baseline="-25925" dirty="0">
                <a:latin typeface="Times New Roman"/>
                <a:cs typeface="Times New Roman"/>
              </a:rPr>
              <a:t>h  </a:t>
            </a:r>
            <a:r>
              <a:rPr sz="1300" spc="20" dirty="0">
                <a:latin typeface="Symbol"/>
                <a:cs typeface="Symbol"/>
              </a:rPr>
              <a:t>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i="1" spc="-310" dirty="0">
                <a:latin typeface="Times New Roman"/>
                <a:cs typeface="Times New Roman"/>
              </a:rPr>
              <a:t>m</a:t>
            </a:r>
            <a:r>
              <a:rPr sz="1950" spc="-465" baseline="2136" dirty="0">
                <a:latin typeface="MT Extra"/>
                <a:cs typeface="MT Extra"/>
              </a:rPr>
              <a:t></a:t>
            </a:r>
            <a:r>
              <a:rPr sz="1950" spc="-465" baseline="2136" dirty="0">
                <a:latin typeface="Times New Roman"/>
                <a:cs typeface="Times New Roman"/>
              </a:rPr>
              <a:t>            </a:t>
            </a:r>
            <a:r>
              <a:rPr sz="1125" i="1" spc="22" baseline="-25925" dirty="0">
                <a:latin typeface="Times New Roman"/>
                <a:cs typeface="Times New Roman"/>
              </a:rPr>
              <a:t>h</a:t>
            </a:r>
            <a:r>
              <a:rPr sz="1125" i="1" spc="67" baseline="-25925" dirty="0">
                <a:latin typeface="Times New Roman"/>
                <a:cs typeface="Times New Roman"/>
              </a:rPr>
              <a:t> </a:t>
            </a:r>
            <a:r>
              <a:rPr sz="1300" i="1" spc="65" dirty="0">
                <a:latin typeface="Times New Roman"/>
                <a:cs typeface="Times New Roman"/>
              </a:rPr>
              <a:t>C</a:t>
            </a:r>
            <a:r>
              <a:rPr sz="1125" i="1" spc="97" baseline="-25925" dirty="0">
                <a:latin typeface="Times New Roman"/>
                <a:cs typeface="Times New Roman"/>
              </a:rPr>
              <a:t>p</a:t>
            </a:r>
            <a:r>
              <a:rPr sz="1125" i="1" spc="-112" baseline="-25925" dirty="0">
                <a:latin typeface="Times New Roman"/>
                <a:cs typeface="Times New Roman"/>
              </a:rPr>
              <a:t> </a:t>
            </a:r>
            <a:r>
              <a:rPr sz="1125" i="1" spc="22" baseline="-44444" dirty="0">
                <a:latin typeface="Times New Roman"/>
                <a:cs typeface="Times New Roman"/>
              </a:rPr>
              <a:t>h	</a:t>
            </a:r>
            <a:r>
              <a:rPr sz="1300" spc="20" dirty="0">
                <a:latin typeface="MT Extra"/>
                <a:cs typeface="MT Extra"/>
              </a:rPr>
              <a:t></a:t>
            </a:r>
            <a:r>
              <a:rPr sz="1300" spc="20" dirty="0">
                <a:latin typeface="Times New Roman"/>
                <a:cs typeface="Times New Roman"/>
              </a:rPr>
              <a:t>(7.9)</a:t>
            </a:r>
            <a:endParaRPr sz="1300">
              <a:latin typeface="Times New Roman"/>
              <a:cs typeface="Times New Roman"/>
            </a:endParaRPr>
          </a:p>
          <a:p>
            <a:pPr marL="38100" marR="30480">
              <a:lnSpc>
                <a:spcPts val="1390"/>
              </a:lnSpc>
              <a:spcBef>
                <a:spcPts val="595"/>
              </a:spcBef>
            </a:pPr>
            <a:r>
              <a:rPr sz="1200" spc="-5" dirty="0">
                <a:latin typeface="Times New Roman"/>
                <a:cs typeface="Times New Roman"/>
              </a:rPr>
              <a:t>With the </a:t>
            </a:r>
            <a:r>
              <a:rPr sz="1200" dirty="0">
                <a:latin typeface="Times New Roman"/>
                <a:cs typeface="Times New Roman"/>
              </a:rPr>
              <a:t>definition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dirty="0">
                <a:latin typeface="Times New Roman"/>
                <a:cs typeface="Times New Roman"/>
              </a:rPr>
              <a:t>capacity </a:t>
            </a:r>
            <a:r>
              <a:rPr sz="1200" spc="5" dirty="0">
                <a:latin typeface="Times New Roman"/>
                <a:cs typeface="Times New Roman"/>
              </a:rPr>
              <a:t>rate </a:t>
            </a:r>
            <a:r>
              <a:rPr sz="1200" spc="-10" dirty="0">
                <a:latin typeface="Times New Roman"/>
                <a:cs typeface="Times New Roman"/>
              </a:rPr>
              <a:t>above, </a:t>
            </a:r>
            <a:r>
              <a:rPr sz="1200" spc="-5" dirty="0">
                <a:latin typeface="Times New Roman"/>
                <a:cs typeface="Times New Roman"/>
              </a:rPr>
              <a:t>Eqs.[(7.8.a) &amp;  </a:t>
            </a:r>
            <a:r>
              <a:rPr sz="1200" dirty="0">
                <a:latin typeface="Times New Roman"/>
                <a:cs typeface="Times New Roman"/>
              </a:rPr>
              <a:t>(7.8.b)]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0" dirty="0">
                <a:latin typeface="Times New Roman"/>
                <a:cs typeface="Times New Roman"/>
              </a:rPr>
              <a:t>also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expressed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907283" y="8745829"/>
            <a:ext cx="728345" cy="2298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00" spc="85" dirty="0">
                <a:latin typeface="MT Extra"/>
                <a:cs typeface="MT Extra"/>
              </a:rPr>
              <a:t></a:t>
            </a:r>
            <a:r>
              <a:rPr sz="1300" spc="-5" dirty="0">
                <a:latin typeface="Times New Roman"/>
                <a:cs typeface="Times New Roman"/>
              </a:rPr>
              <a:t>(</a:t>
            </a:r>
            <a:r>
              <a:rPr sz="1300" spc="15" dirty="0">
                <a:latin typeface="Times New Roman"/>
                <a:cs typeface="Times New Roman"/>
              </a:rPr>
              <a:t>7</a:t>
            </a:r>
            <a:r>
              <a:rPr sz="1300" spc="-20" dirty="0">
                <a:latin typeface="Times New Roman"/>
                <a:cs typeface="Times New Roman"/>
              </a:rPr>
              <a:t>.</a:t>
            </a:r>
            <a:r>
              <a:rPr sz="1300" spc="15" dirty="0">
                <a:latin typeface="Times New Roman"/>
                <a:cs typeface="Times New Roman"/>
              </a:rPr>
              <a:t>1</a:t>
            </a:r>
            <a:r>
              <a:rPr sz="1300" spc="-10" dirty="0">
                <a:latin typeface="Times New Roman"/>
                <a:cs typeface="Times New Roman"/>
              </a:rPr>
              <a:t>0</a:t>
            </a:r>
            <a:r>
              <a:rPr sz="1300" spc="-45" dirty="0">
                <a:latin typeface="Times New Roman"/>
                <a:cs typeface="Times New Roman"/>
              </a:rPr>
              <a:t>.</a:t>
            </a:r>
            <a:r>
              <a:rPr sz="1300" i="1" spc="15" dirty="0">
                <a:latin typeface="Times New Roman"/>
                <a:cs typeface="Times New Roman"/>
              </a:rPr>
              <a:t>a</a:t>
            </a:r>
            <a:r>
              <a:rPr sz="1300" spc="1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77467" y="8788501"/>
            <a:ext cx="1388745" cy="2298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r>
              <a:rPr sz="1950" i="1" spc="-412" baseline="14957" dirty="0">
                <a:latin typeface="Times New Roman"/>
                <a:cs typeface="Times New Roman"/>
              </a:rPr>
              <a:t>Q</a:t>
            </a:r>
            <a:r>
              <a:rPr sz="1950" spc="-412" baseline="29914" dirty="0">
                <a:latin typeface="MT Extra"/>
                <a:cs typeface="MT Extra"/>
              </a:rPr>
              <a:t></a:t>
            </a:r>
            <a:r>
              <a:rPr sz="1950" spc="-405" baseline="29914" dirty="0">
                <a:latin typeface="Times New Roman"/>
                <a:cs typeface="Times New Roman"/>
              </a:rPr>
              <a:t> </a:t>
            </a:r>
            <a:r>
              <a:rPr sz="1950" spc="30" baseline="14957" dirty="0">
                <a:latin typeface="Symbol"/>
                <a:cs typeface="Symbol"/>
              </a:rPr>
              <a:t></a:t>
            </a:r>
            <a:r>
              <a:rPr sz="1950" spc="-97" baseline="14957" dirty="0">
                <a:latin typeface="Times New Roman"/>
                <a:cs typeface="Times New Roman"/>
              </a:rPr>
              <a:t> </a:t>
            </a:r>
            <a:r>
              <a:rPr sz="1950" i="1" spc="37" baseline="14957" dirty="0">
                <a:latin typeface="Times New Roman"/>
                <a:cs typeface="Times New Roman"/>
              </a:rPr>
              <a:t>C</a:t>
            </a:r>
            <a:r>
              <a:rPr sz="750" i="1" spc="25" dirty="0">
                <a:latin typeface="Times New Roman"/>
                <a:cs typeface="Times New Roman"/>
              </a:rPr>
              <a:t>c</a:t>
            </a:r>
            <a:r>
              <a:rPr sz="750" i="1" spc="-35" dirty="0">
                <a:latin typeface="Times New Roman"/>
                <a:cs typeface="Times New Roman"/>
              </a:rPr>
              <a:t> </a:t>
            </a:r>
            <a:r>
              <a:rPr sz="1950" spc="-15" baseline="14957" dirty="0">
                <a:latin typeface="Times New Roman"/>
                <a:cs typeface="Times New Roman"/>
              </a:rPr>
              <a:t>(</a:t>
            </a:r>
            <a:r>
              <a:rPr sz="1950" i="1" spc="-15" baseline="14957" dirty="0">
                <a:latin typeface="Times New Roman"/>
                <a:cs typeface="Times New Roman"/>
              </a:rPr>
              <a:t>T</a:t>
            </a:r>
            <a:r>
              <a:rPr sz="750" i="1" spc="-10" dirty="0">
                <a:latin typeface="Times New Roman"/>
                <a:cs typeface="Times New Roman"/>
              </a:rPr>
              <a:t>c</a:t>
            </a:r>
            <a:r>
              <a:rPr sz="750" spc="-10" dirty="0">
                <a:latin typeface="Times New Roman"/>
                <a:cs typeface="Times New Roman"/>
              </a:rPr>
              <a:t>,</a:t>
            </a:r>
            <a:r>
              <a:rPr sz="750" spc="-125" dirty="0">
                <a:latin typeface="Times New Roman"/>
                <a:cs typeface="Times New Roman"/>
              </a:rPr>
              <a:t> </a:t>
            </a:r>
            <a:r>
              <a:rPr sz="750" i="1" spc="20" dirty="0">
                <a:latin typeface="Times New Roman"/>
                <a:cs typeface="Times New Roman"/>
              </a:rPr>
              <a:t>out</a:t>
            </a:r>
            <a:r>
              <a:rPr sz="750" i="1" spc="210" dirty="0">
                <a:latin typeface="Times New Roman"/>
                <a:cs typeface="Times New Roman"/>
              </a:rPr>
              <a:t> </a:t>
            </a:r>
            <a:r>
              <a:rPr sz="1950" spc="30" baseline="14957" dirty="0">
                <a:latin typeface="Symbol"/>
                <a:cs typeface="Symbol"/>
              </a:rPr>
              <a:t></a:t>
            </a:r>
            <a:r>
              <a:rPr sz="1950" spc="-232" baseline="14957" dirty="0">
                <a:latin typeface="Times New Roman"/>
                <a:cs typeface="Times New Roman"/>
              </a:rPr>
              <a:t> </a:t>
            </a:r>
            <a:r>
              <a:rPr sz="1950" i="1" baseline="14957" dirty="0">
                <a:latin typeface="Times New Roman"/>
                <a:cs typeface="Times New Roman"/>
              </a:rPr>
              <a:t>T</a:t>
            </a:r>
            <a:r>
              <a:rPr sz="750" i="1" dirty="0">
                <a:latin typeface="Times New Roman"/>
                <a:cs typeface="Times New Roman"/>
              </a:rPr>
              <a:t>c</a:t>
            </a:r>
            <a:r>
              <a:rPr sz="750" dirty="0">
                <a:latin typeface="Times New Roman"/>
                <a:cs typeface="Times New Roman"/>
              </a:rPr>
              <a:t>,</a:t>
            </a:r>
            <a:r>
              <a:rPr sz="750" spc="-120" dirty="0">
                <a:latin typeface="Times New Roman"/>
                <a:cs typeface="Times New Roman"/>
              </a:rPr>
              <a:t> </a:t>
            </a:r>
            <a:r>
              <a:rPr sz="750" i="1" spc="5" dirty="0">
                <a:latin typeface="Times New Roman"/>
                <a:cs typeface="Times New Roman"/>
              </a:rPr>
              <a:t>in</a:t>
            </a:r>
            <a:r>
              <a:rPr sz="750" i="1" spc="-35" dirty="0">
                <a:latin typeface="Times New Roman"/>
                <a:cs typeface="Times New Roman"/>
              </a:rPr>
              <a:t> </a:t>
            </a:r>
            <a:r>
              <a:rPr sz="1950" spc="15" baseline="14957" dirty="0">
                <a:latin typeface="Times New Roman"/>
                <a:cs typeface="Times New Roman"/>
              </a:rPr>
              <a:t>)</a:t>
            </a:r>
            <a:endParaRPr sz="1950" baseline="14957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24331" y="9001252"/>
            <a:ext cx="2876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-30" dirty="0">
                <a:latin typeface="Times New Roman"/>
                <a:cs typeface="Times New Roman"/>
              </a:rPr>
              <a:t>n</a:t>
            </a:r>
            <a:r>
              <a:rPr sz="1200" spc="15" dirty="0">
                <a:latin typeface="Times New Roman"/>
                <a:cs typeface="Times New Roman"/>
              </a:rPr>
              <a:t>d</a:t>
            </a:r>
            <a:r>
              <a:rPr sz="1200" spc="-5" dirty="0">
                <a:latin typeface="Times New Roman"/>
                <a:cs typeface="Times New Roman"/>
              </a:rPr>
              <a:t>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925572" y="9206077"/>
            <a:ext cx="722630" cy="2298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00" spc="85" dirty="0">
                <a:latin typeface="MT Extra"/>
                <a:cs typeface="MT Extra"/>
              </a:rPr>
              <a:t></a:t>
            </a:r>
            <a:r>
              <a:rPr sz="1300" spc="-5" dirty="0">
                <a:latin typeface="Times New Roman"/>
                <a:cs typeface="Times New Roman"/>
              </a:rPr>
              <a:t>(</a:t>
            </a:r>
            <a:r>
              <a:rPr sz="1300" spc="15" dirty="0">
                <a:latin typeface="Times New Roman"/>
                <a:cs typeface="Times New Roman"/>
              </a:rPr>
              <a:t>7</a:t>
            </a:r>
            <a:r>
              <a:rPr sz="1300" spc="-20" dirty="0">
                <a:latin typeface="Times New Roman"/>
                <a:cs typeface="Times New Roman"/>
              </a:rPr>
              <a:t>.</a:t>
            </a:r>
            <a:r>
              <a:rPr sz="1300" spc="15" dirty="0">
                <a:latin typeface="Times New Roman"/>
                <a:cs typeface="Times New Roman"/>
              </a:rPr>
              <a:t>1</a:t>
            </a:r>
            <a:r>
              <a:rPr sz="1300" spc="-10" dirty="0">
                <a:latin typeface="Times New Roman"/>
                <a:cs typeface="Times New Roman"/>
              </a:rPr>
              <a:t>0</a:t>
            </a:r>
            <a:r>
              <a:rPr sz="1300" spc="-90" dirty="0">
                <a:latin typeface="Times New Roman"/>
                <a:cs typeface="Times New Roman"/>
              </a:rPr>
              <a:t>.</a:t>
            </a:r>
            <a:r>
              <a:rPr sz="1300" i="1" spc="15" dirty="0">
                <a:latin typeface="Times New Roman"/>
                <a:cs typeface="Times New Roman"/>
              </a:rPr>
              <a:t>b</a:t>
            </a:r>
            <a:r>
              <a:rPr sz="1300" spc="1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77467" y="9248749"/>
            <a:ext cx="1407160" cy="2298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r>
              <a:rPr sz="1950" i="1" spc="-412" baseline="14957" dirty="0">
                <a:latin typeface="Times New Roman"/>
                <a:cs typeface="Times New Roman"/>
              </a:rPr>
              <a:t>Q</a:t>
            </a:r>
            <a:r>
              <a:rPr sz="1950" spc="-412" baseline="29914" dirty="0">
                <a:latin typeface="MT Extra"/>
                <a:cs typeface="MT Extra"/>
              </a:rPr>
              <a:t></a:t>
            </a:r>
            <a:r>
              <a:rPr sz="1950" spc="-412" baseline="29914" dirty="0">
                <a:latin typeface="Times New Roman"/>
                <a:cs typeface="Times New Roman"/>
              </a:rPr>
              <a:t> </a:t>
            </a:r>
            <a:r>
              <a:rPr sz="1950" spc="30" baseline="14957" dirty="0">
                <a:latin typeface="Symbol"/>
                <a:cs typeface="Symbol"/>
              </a:rPr>
              <a:t></a:t>
            </a:r>
            <a:r>
              <a:rPr sz="1950" spc="-89" baseline="14957" dirty="0">
                <a:latin typeface="Times New Roman"/>
                <a:cs typeface="Times New Roman"/>
              </a:rPr>
              <a:t> </a:t>
            </a:r>
            <a:r>
              <a:rPr sz="1950" i="1" spc="37" baseline="14957" dirty="0">
                <a:latin typeface="Times New Roman"/>
                <a:cs typeface="Times New Roman"/>
              </a:rPr>
              <a:t>C</a:t>
            </a:r>
            <a:r>
              <a:rPr sz="750" i="1" spc="25" dirty="0">
                <a:latin typeface="Times New Roman"/>
                <a:cs typeface="Times New Roman"/>
              </a:rPr>
              <a:t>h</a:t>
            </a:r>
            <a:r>
              <a:rPr sz="750" i="1" spc="-35" dirty="0">
                <a:latin typeface="Times New Roman"/>
                <a:cs typeface="Times New Roman"/>
              </a:rPr>
              <a:t> </a:t>
            </a:r>
            <a:r>
              <a:rPr sz="1950" spc="7" baseline="14957" dirty="0">
                <a:latin typeface="Times New Roman"/>
                <a:cs typeface="Times New Roman"/>
              </a:rPr>
              <a:t>(</a:t>
            </a:r>
            <a:r>
              <a:rPr sz="1950" i="1" spc="7" baseline="14957" dirty="0">
                <a:latin typeface="Times New Roman"/>
                <a:cs typeface="Times New Roman"/>
              </a:rPr>
              <a:t>T</a:t>
            </a:r>
            <a:r>
              <a:rPr sz="750" i="1" spc="5" dirty="0">
                <a:latin typeface="Times New Roman"/>
                <a:cs typeface="Times New Roman"/>
              </a:rPr>
              <a:t>h</a:t>
            </a:r>
            <a:r>
              <a:rPr sz="750" spc="5" dirty="0">
                <a:latin typeface="Times New Roman"/>
                <a:cs typeface="Times New Roman"/>
              </a:rPr>
              <a:t>,</a:t>
            </a:r>
            <a:r>
              <a:rPr sz="750" i="1" spc="5" dirty="0">
                <a:latin typeface="Times New Roman"/>
                <a:cs typeface="Times New Roman"/>
              </a:rPr>
              <a:t>in</a:t>
            </a:r>
            <a:r>
              <a:rPr sz="750" i="1" spc="30" dirty="0">
                <a:latin typeface="Times New Roman"/>
                <a:cs typeface="Times New Roman"/>
              </a:rPr>
              <a:t> </a:t>
            </a:r>
            <a:r>
              <a:rPr sz="1950" spc="30" baseline="14957" dirty="0">
                <a:latin typeface="Symbol"/>
                <a:cs typeface="Symbol"/>
              </a:rPr>
              <a:t></a:t>
            </a:r>
            <a:r>
              <a:rPr sz="1950" spc="-225" baseline="14957" dirty="0">
                <a:latin typeface="Times New Roman"/>
                <a:cs typeface="Times New Roman"/>
              </a:rPr>
              <a:t> </a:t>
            </a:r>
            <a:r>
              <a:rPr sz="1950" i="1" spc="15" baseline="14957" dirty="0">
                <a:latin typeface="Times New Roman"/>
                <a:cs typeface="Times New Roman"/>
              </a:rPr>
              <a:t>T</a:t>
            </a:r>
            <a:r>
              <a:rPr sz="750" i="1" spc="10" dirty="0">
                <a:latin typeface="Times New Roman"/>
                <a:cs typeface="Times New Roman"/>
              </a:rPr>
              <a:t>h</a:t>
            </a:r>
            <a:r>
              <a:rPr sz="750" spc="10" dirty="0">
                <a:latin typeface="Times New Roman"/>
                <a:cs typeface="Times New Roman"/>
              </a:rPr>
              <a:t>,</a:t>
            </a:r>
            <a:r>
              <a:rPr sz="750" spc="-125" dirty="0">
                <a:latin typeface="Times New Roman"/>
                <a:cs typeface="Times New Roman"/>
              </a:rPr>
              <a:t> </a:t>
            </a:r>
            <a:r>
              <a:rPr sz="750" i="1" spc="20" dirty="0">
                <a:latin typeface="Times New Roman"/>
                <a:cs typeface="Times New Roman"/>
              </a:rPr>
              <a:t>out</a:t>
            </a:r>
            <a:r>
              <a:rPr sz="750" i="1" spc="-50" dirty="0">
                <a:latin typeface="Times New Roman"/>
                <a:cs typeface="Times New Roman"/>
              </a:rPr>
              <a:t> </a:t>
            </a:r>
            <a:r>
              <a:rPr sz="1950" spc="15" baseline="14957" dirty="0">
                <a:latin typeface="Times New Roman"/>
                <a:cs typeface="Times New Roman"/>
              </a:rPr>
              <a:t>)</a:t>
            </a:r>
            <a:endParaRPr sz="1950" baseline="14957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24331" y="9461500"/>
            <a:ext cx="4200525" cy="55880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just">
              <a:lnSpc>
                <a:spcPct val="95800"/>
              </a:lnSpc>
              <a:spcBef>
                <a:spcPts val="16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only time </a:t>
            </a:r>
            <a:r>
              <a:rPr sz="1200" i="1" spc="-5" dirty="0">
                <a:latin typeface="Times New Roman"/>
                <a:cs typeface="Times New Roman"/>
              </a:rPr>
              <a:t>the temperature </a:t>
            </a:r>
            <a:r>
              <a:rPr sz="1200" i="1" dirty="0">
                <a:latin typeface="Times New Roman"/>
                <a:cs typeface="Times New Roman"/>
              </a:rPr>
              <a:t>rise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i="1" spc="-5" dirty="0">
                <a:latin typeface="Times New Roman"/>
                <a:cs typeface="Times New Roman"/>
              </a:rPr>
              <a:t>a </a:t>
            </a:r>
            <a:r>
              <a:rPr sz="1200" i="1" dirty="0">
                <a:latin typeface="Times New Roman"/>
                <a:cs typeface="Times New Roman"/>
              </a:rPr>
              <a:t>cold fluid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i="1" spc="-5" dirty="0">
                <a:latin typeface="Times New Roman"/>
                <a:cs typeface="Times New Roman"/>
              </a:rPr>
              <a:t>equal to  the temperature drop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i="1" spc="-5" dirty="0">
                <a:latin typeface="Times New Roman"/>
                <a:cs typeface="Times New Roman"/>
              </a:rPr>
              <a:t>the hot </a:t>
            </a:r>
            <a:r>
              <a:rPr sz="1200" i="1" dirty="0">
                <a:latin typeface="Times New Roman"/>
                <a:cs typeface="Times New Roman"/>
              </a:rPr>
              <a:t>fluid </a:t>
            </a:r>
            <a:r>
              <a:rPr sz="1200" i="1" spc="-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when </a:t>
            </a:r>
            <a:r>
              <a:rPr sz="1200" i="1" spc="-5" dirty="0">
                <a:latin typeface="Times New Roman"/>
                <a:cs typeface="Times New Roman"/>
              </a:rPr>
              <a:t>the </a:t>
            </a:r>
            <a:r>
              <a:rPr sz="1200" i="1" dirty="0">
                <a:latin typeface="Times New Roman"/>
                <a:cs typeface="Times New Roman"/>
              </a:rPr>
              <a:t>heat </a:t>
            </a:r>
            <a:r>
              <a:rPr sz="1200" i="1" spc="-5" dirty="0">
                <a:latin typeface="Times New Roman"/>
                <a:cs typeface="Times New Roman"/>
              </a:rPr>
              <a:t>capacity rates  of the </a:t>
            </a:r>
            <a:r>
              <a:rPr sz="1200" i="1" spc="-25" dirty="0">
                <a:latin typeface="Times New Roman"/>
                <a:cs typeface="Times New Roman"/>
              </a:rPr>
              <a:t>two </a:t>
            </a:r>
            <a:r>
              <a:rPr sz="1200" i="1" dirty="0">
                <a:latin typeface="Times New Roman"/>
                <a:cs typeface="Times New Roman"/>
              </a:rPr>
              <a:t>fluids </a:t>
            </a:r>
            <a:r>
              <a:rPr sz="1200" i="1" spc="-5" dirty="0">
                <a:latin typeface="Times New Roman"/>
                <a:cs typeface="Times New Roman"/>
              </a:rPr>
              <a:t>are equal to each other</a:t>
            </a:r>
            <a:r>
              <a:rPr sz="1200" spc="-5" dirty="0">
                <a:latin typeface="Times New Roman"/>
                <a:cs typeface="Times New Roman"/>
              </a:rPr>
              <a:t>, as shown </a:t>
            </a:r>
            <a:r>
              <a:rPr sz="1200" spc="-15" dirty="0">
                <a:latin typeface="Times New Roman"/>
                <a:cs typeface="Times New Roman"/>
              </a:rPr>
              <a:t>in</a:t>
            </a:r>
            <a:r>
              <a:rPr sz="1200" spc="1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Fig.(7.9).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855464" y="7130288"/>
            <a:ext cx="2069591" cy="22463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4970779" y="9370059"/>
            <a:ext cx="1847214" cy="62103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 indent="-635" algn="ctr">
              <a:lnSpc>
                <a:spcPct val="96700"/>
              </a:lnSpc>
              <a:spcBef>
                <a:spcPts val="145"/>
              </a:spcBef>
            </a:pPr>
            <a:r>
              <a:rPr sz="1000" b="1" i="1" dirty="0">
                <a:latin typeface="Times New Roman"/>
                <a:cs typeface="Times New Roman"/>
              </a:rPr>
              <a:t>Fig.(7.9) </a:t>
            </a:r>
            <a:r>
              <a:rPr sz="1000" b="1" i="1" spc="5" dirty="0">
                <a:latin typeface="Times New Roman"/>
                <a:cs typeface="Times New Roman"/>
              </a:rPr>
              <a:t>Two </a:t>
            </a:r>
            <a:r>
              <a:rPr sz="1000" b="1" i="1" spc="-5" dirty="0">
                <a:latin typeface="Times New Roman"/>
                <a:cs typeface="Times New Roman"/>
              </a:rPr>
              <a:t>fluids that have </a:t>
            </a:r>
            <a:r>
              <a:rPr sz="1000" b="1" i="1" spc="-10" dirty="0">
                <a:latin typeface="Times New Roman"/>
                <a:cs typeface="Times New Roman"/>
              </a:rPr>
              <a:t>the  </a:t>
            </a:r>
            <a:r>
              <a:rPr sz="1000" b="1" i="1" dirty="0">
                <a:latin typeface="Times New Roman"/>
                <a:cs typeface="Times New Roman"/>
              </a:rPr>
              <a:t>same </a:t>
            </a:r>
            <a:r>
              <a:rPr sz="1000" b="1" i="1" spc="-5" dirty="0">
                <a:latin typeface="Times New Roman"/>
                <a:cs typeface="Times New Roman"/>
              </a:rPr>
              <a:t>heat capacity rate experience  </a:t>
            </a:r>
            <a:r>
              <a:rPr sz="1000" b="1" i="1" dirty="0">
                <a:latin typeface="Times New Roman"/>
                <a:cs typeface="Times New Roman"/>
              </a:rPr>
              <a:t>the </a:t>
            </a:r>
            <a:r>
              <a:rPr sz="1000" b="1" i="1" spc="-5" dirty="0">
                <a:latin typeface="Times New Roman"/>
                <a:cs typeface="Times New Roman"/>
              </a:rPr>
              <a:t>same temperature </a:t>
            </a:r>
            <a:r>
              <a:rPr sz="1000" b="1" i="1" dirty="0">
                <a:latin typeface="Times New Roman"/>
                <a:cs typeface="Times New Roman"/>
              </a:rPr>
              <a:t>change </a:t>
            </a:r>
            <a:r>
              <a:rPr sz="1000" b="1" i="1" spc="5" dirty="0">
                <a:latin typeface="Times New Roman"/>
                <a:cs typeface="Times New Roman"/>
              </a:rPr>
              <a:t>in </a:t>
            </a:r>
            <a:r>
              <a:rPr sz="1000" b="1" i="1" dirty="0">
                <a:latin typeface="Times New Roman"/>
                <a:cs typeface="Times New Roman"/>
              </a:rPr>
              <a:t>a  well-insulated </a:t>
            </a:r>
            <a:r>
              <a:rPr sz="1000" b="1" i="1" spc="-5" dirty="0">
                <a:latin typeface="Times New Roman"/>
                <a:cs typeface="Times New Roman"/>
              </a:rPr>
              <a:t>heat</a:t>
            </a:r>
            <a:r>
              <a:rPr sz="1000" b="1" i="1" spc="-50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exchanger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154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65048" y="2479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5048" y="2479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24331" y="375411"/>
            <a:ext cx="109601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Seven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16305" y="375411"/>
            <a:ext cx="130111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spc="-6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Exchangers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516879" y="2919699"/>
            <a:ext cx="1287145" cy="291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085"/>
              </a:lnSpc>
            </a:pPr>
            <a:r>
              <a:rPr sz="1000" b="1" i="1" dirty="0">
                <a:latin typeface="Times New Roman"/>
                <a:cs typeface="Times New Roman"/>
              </a:rPr>
              <a:t>Fig.(6.12) </a:t>
            </a:r>
            <a:r>
              <a:rPr sz="1000" b="1" i="1" spc="-5" dirty="0">
                <a:latin typeface="Times New Roman"/>
                <a:cs typeface="Times New Roman"/>
              </a:rPr>
              <a:t>Schematic</a:t>
            </a:r>
            <a:r>
              <a:rPr sz="1000" b="1" i="1" spc="-6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for</a:t>
            </a:r>
            <a:endParaRPr sz="1000">
              <a:latin typeface="Times New Roman"/>
              <a:cs typeface="Times New Roman"/>
            </a:endParaRPr>
          </a:p>
          <a:p>
            <a:pPr algn="ctr">
              <a:lnSpc>
                <a:spcPts val="1190"/>
              </a:lnSpc>
            </a:pPr>
            <a:r>
              <a:rPr sz="1000" b="1" i="1" dirty="0">
                <a:latin typeface="Times New Roman"/>
                <a:cs typeface="Times New Roman"/>
              </a:rPr>
              <a:t>Example-</a:t>
            </a:r>
            <a:r>
              <a:rPr sz="1000" b="1" i="1" spc="-2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6.2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37031" y="1089152"/>
            <a:ext cx="4114800" cy="8952230"/>
          </a:xfrm>
          <a:custGeom>
            <a:avLst/>
            <a:gdLst/>
            <a:ahLst/>
            <a:cxnLst/>
            <a:rect l="l" t="t" r="r" b="b"/>
            <a:pathLst>
              <a:path w="4114800" h="8952230">
                <a:moveTo>
                  <a:pt x="0" y="8951976"/>
                </a:moveTo>
                <a:lnTo>
                  <a:pt x="4114800" y="8951976"/>
                </a:lnTo>
                <a:lnTo>
                  <a:pt x="4114800" y="0"/>
                </a:lnTo>
                <a:lnTo>
                  <a:pt x="0" y="0"/>
                </a:lnTo>
                <a:lnTo>
                  <a:pt x="0" y="8951976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60831" y="1061211"/>
            <a:ext cx="4267200" cy="21196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76200" marR="68580" algn="just">
              <a:lnSpc>
                <a:spcPct val="95600"/>
              </a:lnSpc>
              <a:spcBef>
                <a:spcPts val="16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Note3-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Two </a:t>
            </a:r>
            <a:r>
              <a:rPr sz="1200" spc="-5" dirty="0">
                <a:latin typeface="Times New Roman"/>
                <a:cs typeface="Times New Roman"/>
              </a:rPr>
              <a:t>special types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exchangers </a:t>
            </a:r>
            <a:r>
              <a:rPr sz="1200" dirty="0">
                <a:latin typeface="Times New Roman"/>
                <a:cs typeface="Times New Roman"/>
              </a:rPr>
              <a:t>commonly </a:t>
            </a:r>
            <a:r>
              <a:rPr sz="1200" spc="-5" dirty="0">
                <a:latin typeface="Times New Roman"/>
                <a:cs typeface="Times New Roman"/>
              </a:rPr>
              <a:t>used in  practice are </a:t>
            </a:r>
            <a:r>
              <a:rPr sz="1200" i="1" spc="-5" dirty="0">
                <a:latin typeface="Times New Roman"/>
                <a:cs typeface="Times New Roman"/>
              </a:rPr>
              <a:t>condensers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i="1" spc="-5" dirty="0">
                <a:latin typeface="Times New Roman"/>
                <a:cs typeface="Times New Roman"/>
              </a:rPr>
              <a:t>boilers. </a:t>
            </a:r>
            <a:r>
              <a:rPr sz="1200" spc="-5" dirty="0">
                <a:latin typeface="Times New Roman"/>
                <a:cs typeface="Times New Roman"/>
              </a:rPr>
              <a:t>One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fluids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 condenser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boiler </a:t>
            </a:r>
            <a:r>
              <a:rPr sz="1200" dirty="0">
                <a:latin typeface="Times New Roman"/>
                <a:cs typeface="Times New Roman"/>
              </a:rPr>
              <a:t>undergoes </a:t>
            </a:r>
            <a:r>
              <a:rPr sz="1200" spc="-5" dirty="0">
                <a:latin typeface="Times New Roman"/>
                <a:cs typeface="Times New Roman"/>
              </a:rPr>
              <a:t>a phase-change process,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expressed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  <a:p>
            <a:pPr marL="554355">
              <a:lnSpc>
                <a:spcPct val="100000"/>
              </a:lnSpc>
              <a:spcBef>
                <a:spcPts val="210"/>
              </a:spcBef>
              <a:tabLst>
                <a:tab pos="1734185" algn="l"/>
              </a:tabLst>
            </a:pPr>
            <a:r>
              <a:rPr sz="1350" i="1" spc="-295" dirty="0">
                <a:latin typeface="Times New Roman"/>
                <a:cs typeface="Times New Roman"/>
              </a:rPr>
              <a:t>Q</a:t>
            </a:r>
            <a:r>
              <a:rPr sz="2025" spc="-442" baseline="16460" dirty="0">
                <a:latin typeface="MT Extra"/>
                <a:cs typeface="MT Extra"/>
              </a:rPr>
              <a:t></a:t>
            </a:r>
            <a:r>
              <a:rPr sz="2025" spc="-442" baseline="16460" dirty="0">
                <a:latin typeface="Times New Roman"/>
                <a:cs typeface="Times New Roman"/>
              </a:rPr>
              <a:t>            </a:t>
            </a:r>
            <a:r>
              <a:rPr sz="1350" spc="15" dirty="0">
                <a:latin typeface="Symbol"/>
                <a:cs typeface="Symbol"/>
              </a:rPr>
              <a:t></a:t>
            </a:r>
            <a:r>
              <a:rPr sz="1350" dirty="0">
                <a:latin typeface="Times New Roman"/>
                <a:cs typeface="Times New Roman"/>
              </a:rPr>
              <a:t> </a:t>
            </a:r>
            <a:r>
              <a:rPr sz="1350" i="1" spc="-320" dirty="0">
                <a:latin typeface="Times New Roman"/>
                <a:cs typeface="Times New Roman"/>
              </a:rPr>
              <a:t>m</a:t>
            </a:r>
            <a:r>
              <a:rPr sz="2025" spc="-480" baseline="2057" dirty="0">
                <a:latin typeface="MT Extra"/>
                <a:cs typeface="MT Extra"/>
              </a:rPr>
              <a:t></a:t>
            </a:r>
            <a:r>
              <a:rPr sz="2025" spc="-480" baseline="2057" dirty="0">
                <a:latin typeface="Times New Roman"/>
                <a:cs typeface="Times New Roman"/>
              </a:rPr>
              <a:t>                      </a:t>
            </a:r>
            <a:r>
              <a:rPr sz="2025" spc="-472" baseline="2057" dirty="0">
                <a:latin typeface="Times New Roman"/>
                <a:cs typeface="Times New Roman"/>
              </a:rPr>
              <a:t> </a:t>
            </a:r>
            <a:r>
              <a:rPr sz="1350" i="1" spc="25" dirty="0">
                <a:latin typeface="Times New Roman"/>
                <a:cs typeface="Times New Roman"/>
              </a:rPr>
              <a:t>h</a:t>
            </a:r>
            <a:r>
              <a:rPr sz="1200" i="1" spc="37" baseline="-24305" dirty="0">
                <a:latin typeface="Times New Roman"/>
                <a:cs typeface="Times New Roman"/>
              </a:rPr>
              <a:t>fg	</a:t>
            </a:r>
            <a:r>
              <a:rPr sz="1350" dirty="0">
                <a:latin typeface="MT Extra"/>
                <a:cs typeface="MT Extra"/>
              </a:rPr>
              <a:t></a:t>
            </a:r>
            <a:r>
              <a:rPr sz="1350" dirty="0">
                <a:latin typeface="Times New Roman"/>
                <a:cs typeface="Times New Roman"/>
              </a:rPr>
              <a:t>(7.11)</a:t>
            </a:r>
            <a:endParaRPr sz="1350">
              <a:latin typeface="Times New Roman"/>
              <a:cs typeface="Times New Roman"/>
            </a:endParaRPr>
          </a:p>
          <a:p>
            <a:pPr marL="76200" marR="69215" algn="just">
              <a:lnSpc>
                <a:spcPct val="102000"/>
              </a:lnSpc>
              <a:spcBef>
                <a:spcPts val="470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50" b="1" i="1" spc="-340" dirty="0">
                <a:latin typeface="Times New Roman"/>
                <a:cs typeface="Times New Roman"/>
              </a:rPr>
              <a:t>m</a:t>
            </a:r>
            <a:r>
              <a:rPr sz="1875" spc="-509" baseline="4444" dirty="0">
                <a:latin typeface="MT Extra"/>
                <a:cs typeface="MT Extra"/>
              </a:rPr>
              <a:t></a:t>
            </a:r>
            <a:r>
              <a:rPr sz="1875" spc="960" baseline="4444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rate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i="1" spc="-5" dirty="0">
                <a:latin typeface="Times New Roman"/>
                <a:cs typeface="Times New Roman"/>
              </a:rPr>
              <a:t>evaporation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i="1" spc="-5" dirty="0">
                <a:latin typeface="Times New Roman"/>
                <a:cs typeface="Times New Roman"/>
              </a:rPr>
              <a:t>condensation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fluid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h</a:t>
            </a:r>
            <a:r>
              <a:rPr sz="1200" b="1" i="1" spc="-7" baseline="-10416" dirty="0">
                <a:latin typeface="Times New Roman"/>
                <a:cs typeface="Times New Roman"/>
              </a:rPr>
              <a:t>fg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enthalpy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i="1" spc="-5" dirty="0">
                <a:latin typeface="Times New Roman"/>
                <a:cs typeface="Times New Roman"/>
              </a:rPr>
              <a:t>vaporization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fluid at the </a:t>
            </a:r>
            <a:r>
              <a:rPr sz="1200" spc="-10" dirty="0">
                <a:latin typeface="Times New Roman"/>
                <a:cs typeface="Times New Roman"/>
              </a:rPr>
              <a:t>specified 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or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pressure.</a:t>
            </a:r>
            <a:endParaRPr sz="1200">
              <a:latin typeface="Times New Roman"/>
              <a:cs typeface="Times New Roman"/>
            </a:endParaRPr>
          </a:p>
          <a:p>
            <a:pPr marL="76200" marR="63500" algn="just">
              <a:lnSpc>
                <a:spcPct val="95800"/>
              </a:lnSpc>
              <a:spcBef>
                <a:spcPts val="1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Note4-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Any </a:t>
            </a:r>
            <a:r>
              <a:rPr sz="1200" spc="5" dirty="0">
                <a:latin typeface="Times New Roman"/>
                <a:cs typeface="Times New Roman"/>
              </a:rPr>
              <a:t>ordinary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absorbs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releases a </a:t>
            </a:r>
            <a:r>
              <a:rPr sz="1200" spc="-10" dirty="0">
                <a:latin typeface="Times New Roman"/>
                <a:cs typeface="Times New Roman"/>
              </a:rPr>
              <a:t>large amount </a:t>
            </a:r>
            <a:r>
              <a:rPr sz="1200" spc="20" dirty="0">
                <a:latin typeface="Times New Roman"/>
                <a:cs typeface="Times New Roman"/>
              </a:rPr>
              <a:t>of 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at constant temperature </a:t>
            </a:r>
            <a:r>
              <a:rPr sz="1200" spc="-15" dirty="0">
                <a:latin typeface="Times New Roman"/>
                <a:cs typeface="Times New Roman"/>
              </a:rPr>
              <a:t>during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phase-change </a:t>
            </a:r>
            <a:r>
              <a:rPr sz="1200" spc="-5" dirty="0">
                <a:latin typeface="Times New Roman"/>
                <a:cs typeface="Times New Roman"/>
              </a:rPr>
              <a:t>process, as  </a:t>
            </a:r>
            <a:r>
              <a:rPr sz="1200" dirty="0">
                <a:latin typeface="Times New Roman"/>
                <a:cs typeface="Times New Roman"/>
              </a:rPr>
              <a:t>shown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Fig.(7.10).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heat </a:t>
            </a:r>
            <a:r>
              <a:rPr sz="1200" dirty="0">
                <a:latin typeface="Times New Roman"/>
                <a:cs typeface="Times New Roman"/>
              </a:rPr>
              <a:t>capacity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during</a:t>
            </a:r>
            <a:r>
              <a:rPr sz="1200" spc="1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24331" y="3146043"/>
            <a:ext cx="41433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phase-change </a:t>
            </a:r>
            <a:r>
              <a:rPr sz="1200" dirty="0">
                <a:latin typeface="Times New Roman"/>
                <a:cs typeface="Times New Roman"/>
              </a:rPr>
              <a:t>process </a:t>
            </a:r>
            <a:r>
              <a:rPr sz="1200" spc="-10" dirty="0">
                <a:latin typeface="Times New Roman"/>
                <a:cs typeface="Times New Roman"/>
              </a:rPr>
              <a:t>must </a:t>
            </a:r>
            <a:r>
              <a:rPr sz="1200" dirty="0">
                <a:latin typeface="Times New Roman"/>
                <a:cs typeface="Times New Roman"/>
              </a:rPr>
              <a:t>approach </a:t>
            </a:r>
            <a:r>
              <a:rPr sz="1200" spc="-5" dirty="0">
                <a:latin typeface="Times New Roman"/>
                <a:cs typeface="Times New Roman"/>
              </a:rPr>
              <a:t>infinity since the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temperature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8931" y="3267567"/>
            <a:ext cx="4191000" cy="9652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 marR="31115">
              <a:lnSpc>
                <a:spcPct val="142400"/>
              </a:lnSpc>
              <a:spcBef>
                <a:spcPts val="90"/>
              </a:spcBef>
            </a:pPr>
            <a:r>
              <a:rPr sz="1200" spc="-5" dirty="0">
                <a:latin typeface="Times New Roman"/>
                <a:cs typeface="Times New Roman"/>
              </a:rPr>
              <a:t>change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practically </a:t>
            </a:r>
            <a:r>
              <a:rPr sz="1200" dirty="0">
                <a:latin typeface="Times New Roman"/>
                <a:cs typeface="Times New Roman"/>
              </a:rPr>
              <a:t>zero. </a:t>
            </a:r>
            <a:r>
              <a:rPr sz="1200" spc="-10" dirty="0">
                <a:latin typeface="Times New Roman"/>
                <a:cs typeface="Times New Roman"/>
              </a:rPr>
              <a:t>That </a:t>
            </a:r>
            <a:r>
              <a:rPr sz="1200" spc="-15" dirty="0">
                <a:latin typeface="Times New Roman"/>
                <a:cs typeface="Times New Roman"/>
              </a:rPr>
              <a:t>is, </a:t>
            </a:r>
            <a:r>
              <a:rPr sz="1875" b="1" i="1" spc="22" baseline="2222" dirty="0">
                <a:latin typeface="Times New Roman"/>
                <a:cs typeface="Times New Roman"/>
              </a:rPr>
              <a:t>C </a:t>
            </a:r>
            <a:r>
              <a:rPr sz="1875" spc="15" baseline="2222" dirty="0">
                <a:latin typeface="Symbol"/>
                <a:cs typeface="Symbol"/>
              </a:rPr>
              <a:t></a:t>
            </a:r>
            <a:r>
              <a:rPr sz="1875" spc="15" baseline="2222" dirty="0">
                <a:latin typeface="Times New Roman"/>
                <a:cs typeface="Times New Roman"/>
              </a:rPr>
              <a:t> </a:t>
            </a:r>
            <a:r>
              <a:rPr sz="1875" b="1" i="1" spc="-494" baseline="2222" dirty="0">
                <a:latin typeface="Times New Roman"/>
                <a:cs typeface="Times New Roman"/>
              </a:rPr>
              <a:t>m</a:t>
            </a:r>
            <a:r>
              <a:rPr sz="1875" spc="-494" baseline="4444" dirty="0">
                <a:latin typeface="MT Extra"/>
                <a:cs typeface="MT Extra"/>
              </a:rPr>
              <a:t></a:t>
            </a:r>
            <a:r>
              <a:rPr sz="1875" spc="-67" baseline="4444" dirty="0">
                <a:latin typeface="Times New Roman"/>
                <a:cs typeface="Times New Roman"/>
              </a:rPr>
              <a:t> </a:t>
            </a:r>
            <a:r>
              <a:rPr sz="1875" b="1" i="1" spc="52" baseline="2222" dirty="0">
                <a:latin typeface="Times New Roman"/>
                <a:cs typeface="Times New Roman"/>
              </a:rPr>
              <a:t>C</a:t>
            </a:r>
            <a:r>
              <a:rPr sz="1125" b="1" i="1" spc="52" baseline="-18518" dirty="0">
                <a:latin typeface="Times New Roman"/>
                <a:cs typeface="Times New Roman"/>
              </a:rPr>
              <a:t>p </a:t>
            </a:r>
            <a:r>
              <a:rPr sz="1875" spc="30" baseline="2222" dirty="0">
                <a:latin typeface="Symbol"/>
                <a:cs typeface="Symbol"/>
              </a:rPr>
              <a:t></a:t>
            </a:r>
            <a:r>
              <a:rPr sz="1875" spc="30" baseline="2222" dirty="0">
                <a:latin typeface="Times New Roman"/>
                <a:cs typeface="Times New Roman"/>
              </a:rPr>
              <a:t> </a:t>
            </a:r>
            <a:r>
              <a:rPr sz="1875" spc="22" baseline="2222" dirty="0">
                <a:latin typeface="Symbol"/>
                <a:cs typeface="Symbol"/>
              </a:rPr>
              <a:t></a:t>
            </a:r>
            <a:r>
              <a:rPr sz="1875" spc="22" baseline="2222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when </a:t>
            </a:r>
            <a:r>
              <a:rPr sz="1250" spc="-40" dirty="0">
                <a:latin typeface="Symbol"/>
                <a:cs typeface="Symbol"/>
              </a:rPr>
              <a:t></a:t>
            </a:r>
            <a:r>
              <a:rPr sz="1250" b="1" i="1" spc="-40" dirty="0">
                <a:latin typeface="Times New Roman"/>
                <a:cs typeface="Times New Roman"/>
              </a:rPr>
              <a:t>T </a:t>
            </a:r>
            <a:r>
              <a:rPr sz="1250" spc="25" dirty="0">
                <a:latin typeface="Symbol"/>
                <a:cs typeface="Symbol"/>
              </a:rPr>
              <a:t>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spc="45" dirty="0">
                <a:latin typeface="Times New Roman"/>
                <a:cs typeface="Times New Roman"/>
              </a:rPr>
              <a:t>0</a:t>
            </a:r>
            <a:r>
              <a:rPr sz="1200" spc="45" dirty="0">
                <a:latin typeface="Times New Roman"/>
                <a:cs typeface="Times New Roman"/>
              </a:rPr>
              <a:t>,  </a:t>
            </a:r>
            <a:r>
              <a:rPr sz="1200" spc="-10" dirty="0">
                <a:latin typeface="Times New Roman"/>
                <a:cs typeface="Times New Roman"/>
              </a:rPr>
              <a:t>so </a:t>
            </a:r>
            <a:r>
              <a:rPr sz="1200" spc="-5" dirty="0">
                <a:latin typeface="Times New Roman"/>
                <a:cs typeface="Times New Roman"/>
              </a:rPr>
              <a:t>that, the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</a:t>
            </a:r>
            <a:r>
              <a:rPr sz="1200" spc="5" dirty="0">
                <a:latin typeface="Times New Roman"/>
                <a:cs typeface="Times New Roman"/>
              </a:rPr>
              <a:t>rate </a:t>
            </a:r>
            <a:r>
              <a:rPr sz="1875" b="1" i="1" spc="-419" baseline="2222" dirty="0">
                <a:latin typeface="Times New Roman"/>
                <a:cs typeface="Times New Roman"/>
              </a:rPr>
              <a:t>Q</a:t>
            </a:r>
            <a:r>
              <a:rPr sz="1875" spc="-419" baseline="17777" dirty="0">
                <a:latin typeface="MT Extra"/>
                <a:cs typeface="MT Extra"/>
              </a:rPr>
              <a:t></a:t>
            </a:r>
            <a:r>
              <a:rPr sz="1875" spc="-419" baseline="17777" dirty="0">
                <a:latin typeface="Times New Roman"/>
                <a:cs typeface="Times New Roman"/>
              </a:rPr>
              <a:t> </a:t>
            </a:r>
            <a:r>
              <a:rPr sz="1875" spc="22" baseline="2222" dirty="0">
                <a:latin typeface="Symbol"/>
                <a:cs typeface="Symbol"/>
              </a:rPr>
              <a:t></a:t>
            </a:r>
            <a:r>
              <a:rPr sz="1875" spc="22" baseline="2222" dirty="0">
                <a:latin typeface="Times New Roman"/>
                <a:cs typeface="Times New Roman"/>
              </a:rPr>
              <a:t> </a:t>
            </a:r>
            <a:r>
              <a:rPr sz="1875" b="1" i="1" spc="-494" baseline="2222" dirty="0">
                <a:latin typeface="Times New Roman"/>
                <a:cs typeface="Times New Roman"/>
              </a:rPr>
              <a:t>m</a:t>
            </a:r>
            <a:r>
              <a:rPr sz="1875" spc="-494" baseline="6666" dirty="0">
                <a:latin typeface="MT Extra"/>
                <a:cs typeface="MT Extra"/>
              </a:rPr>
              <a:t></a:t>
            </a:r>
            <a:r>
              <a:rPr sz="1875" spc="-67" baseline="6666" dirty="0">
                <a:latin typeface="Times New Roman"/>
                <a:cs typeface="Times New Roman"/>
              </a:rPr>
              <a:t> </a:t>
            </a:r>
            <a:r>
              <a:rPr sz="1875" b="1" i="1" spc="52" baseline="2222" dirty="0">
                <a:latin typeface="Times New Roman"/>
                <a:cs typeface="Times New Roman"/>
              </a:rPr>
              <a:t>C</a:t>
            </a:r>
            <a:r>
              <a:rPr sz="1125" b="1" i="1" spc="52" baseline="-18518" dirty="0">
                <a:latin typeface="Times New Roman"/>
                <a:cs typeface="Times New Roman"/>
              </a:rPr>
              <a:t>p </a:t>
            </a:r>
            <a:r>
              <a:rPr sz="1875" spc="-60" baseline="2222" dirty="0">
                <a:latin typeface="Symbol"/>
                <a:cs typeface="Symbol"/>
              </a:rPr>
              <a:t></a:t>
            </a:r>
            <a:r>
              <a:rPr sz="1875" b="1" i="1" spc="-60" baseline="2222" dirty="0">
                <a:latin typeface="Times New Roman"/>
                <a:cs typeface="Times New Roman"/>
              </a:rPr>
              <a:t>T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finite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quantity.</a:t>
            </a:r>
            <a:endParaRPr sz="1200">
              <a:latin typeface="Times New Roman"/>
              <a:cs typeface="Times New Roman"/>
            </a:endParaRPr>
          </a:p>
          <a:p>
            <a:pPr marL="38100" marR="30480">
              <a:lnSpc>
                <a:spcPts val="1370"/>
              </a:lnSpc>
              <a:spcBef>
                <a:spcPts val="43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Note5-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exchanger </a:t>
            </a:r>
            <a:r>
              <a:rPr sz="1200" dirty="0">
                <a:latin typeface="Times New Roman"/>
                <a:cs typeface="Times New Roman"/>
              </a:rPr>
              <a:t>can </a:t>
            </a:r>
            <a:r>
              <a:rPr sz="1200" spc="-10" dirty="0">
                <a:latin typeface="Times New Roman"/>
                <a:cs typeface="Times New Roman"/>
              </a:rPr>
              <a:t>also </a:t>
            </a:r>
            <a:r>
              <a:rPr sz="1200" spc="-5" dirty="0">
                <a:latin typeface="Times New Roman"/>
                <a:cs typeface="Times New Roman"/>
              </a:rPr>
              <a:t>be  expressed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5" dirty="0">
                <a:latin typeface="Times New Roman"/>
                <a:cs typeface="Times New Roman"/>
              </a:rPr>
              <a:t>an </a:t>
            </a:r>
            <a:r>
              <a:rPr sz="1200" spc="-5" dirty="0">
                <a:latin typeface="Times New Roman"/>
                <a:cs typeface="Times New Roman"/>
              </a:rPr>
              <a:t>analogous </a:t>
            </a:r>
            <a:r>
              <a:rPr sz="1200" spc="-15" dirty="0">
                <a:latin typeface="Times New Roman"/>
                <a:cs typeface="Times New Roman"/>
              </a:rPr>
              <a:t>manner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Newton’s </a:t>
            </a:r>
            <a:r>
              <a:rPr sz="1200" spc="-5" dirty="0">
                <a:latin typeface="Times New Roman"/>
                <a:cs typeface="Times New Roman"/>
              </a:rPr>
              <a:t>law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cooling</a:t>
            </a:r>
            <a:r>
              <a:rPr sz="1200" spc="204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8131" y="4186054"/>
            <a:ext cx="4293235" cy="1015365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567055">
              <a:lnSpc>
                <a:spcPct val="100000"/>
              </a:lnSpc>
              <a:spcBef>
                <a:spcPts val="450"/>
              </a:spcBef>
              <a:tabLst>
                <a:tab pos="1975485" algn="l"/>
              </a:tabLst>
            </a:pPr>
            <a:r>
              <a:rPr sz="1300" i="1" spc="-265" dirty="0">
                <a:latin typeface="Times New Roman"/>
                <a:cs typeface="Times New Roman"/>
              </a:rPr>
              <a:t>Q</a:t>
            </a:r>
            <a:r>
              <a:rPr sz="1950" spc="-397" baseline="14957" dirty="0">
                <a:latin typeface="MT Extra"/>
                <a:cs typeface="MT Extra"/>
              </a:rPr>
              <a:t></a:t>
            </a:r>
            <a:r>
              <a:rPr sz="1950" spc="-397" baseline="14957" dirty="0">
                <a:latin typeface="Times New Roman"/>
                <a:cs typeface="Times New Roman"/>
              </a:rPr>
              <a:t>        </a:t>
            </a:r>
            <a:r>
              <a:rPr sz="1300" spc="15" dirty="0">
                <a:latin typeface="Symbol"/>
                <a:cs typeface="Symbol"/>
              </a:rPr>
              <a:t>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i="1" spc="20" dirty="0">
                <a:latin typeface="Times New Roman"/>
                <a:cs typeface="Times New Roman"/>
              </a:rPr>
              <a:t>U</a:t>
            </a:r>
            <a:r>
              <a:rPr sz="1300" i="1" spc="-50" dirty="0">
                <a:latin typeface="Times New Roman"/>
                <a:cs typeface="Times New Roman"/>
              </a:rPr>
              <a:t> </a:t>
            </a:r>
            <a:r>
              <a:rPr sz="1300" i="1" spc="-10" dirty="0">
                <a:latin typeface="Times New Roman"/>
                <a:cs typeface="Times New Roman"/>
              </a:rPr>
              <a:t>A</a:t>
            </a:r>
            <a:r>
              <a:rPr sz="1125" i="1" spc="-15" baseline="-25925" dirty="0">
                <a:latin typeface="Times New Roman"/>
                <a:cs typeface="Times New Roman"/>
              </a:rPr>
              <a:t>s</a:t>
            </a:r>
            <a:r>
              <a:rPr sz="1125" i="1" spc="-82" baseline="-25925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Symbol"/>
                <a:cs typeface="Symbol"/>
              </a:rPr>
              <a:t></a:t>
            </a:r>
            <a:r>
              <a:rPr sz="1300" i="1" spc="10" dirty="0">
                <a:latin typeface="Times New Roman"/>
                <a:cs typeface="Times New Roman"/>
              </a:rPr>
              <a:t>T</a:t>
            </a:r>
            <a:r>
              <a:rPr sz="1125" i="1" spc="15" baseline="-25925" dirty="0">
                <a:latin typeface="Times New Roman"/>
                <a:cs typeface="Times New Roman"/>
              </a:rPr>
              <a:t>m	</a:t>
            </a:r>
            <a:r>
              <a:rPr sz="1300" spc="30" dirty="0">
                <a:latin typeface="MT Extra"/>
                <a:cs typeface="MT Extra"/>
              </a:rPr>
              <a:t></a:t>
            </a:r>
            <a:r>
              <a:rPr sz="1300" spc="30" dirty="0">
                <a:latin typeface="Times New Roman"/>
                <a:cs typeface="Times New Roman"/>
              </a:rPr>
              <a:t>(7.12)</a:t>
            </a:r>
            <a:endParaRPr sz="1300">
              <a:latin typeface="Times New Roman"/>
              <a:cs typeface="Times New Roman"/>
            </a:endParaRPr>
          </a:p>
          <a:p>
            <a:pPr marL="88900" marR="76835" algn="just">
              <a:lnSpc>
                <a:spcPct val="96100"/>
              </a:lnSpc>
              <a:spcBef>
                <a:spcPts val="350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spc="-5" dirty="0">
                <a:latin typeface="Times New Roman"/>
                <a:cs typeface="Times New Roman"/>
              </a:rPr>
              <a:t>Δ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b="1" i="1" spc="-7" baseline="-10416" dirty="0">
                <a:latin typeface="Times New Roman"/>
                <a:cs typeface="Times New Roman"/>
              </a:rPr>
              <a:t>m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5" dirty="0">
                <a:latin typeface="Times New Roman"/>
                <a:cs typeface="Times New Roman"/>
              </a:rPr>
              <a:t>an </a:t>
            </a:r>
            <a:r>
              <a:rPr sz="1200" spc="-5" dirty="0">
                <a:latin typeface="Times New Roman"/>
                <a:cs typeface="Times New Roman"/>
              </a:rPr>
              <a:t>appropriate </a:t>
            </a:r>
            <a:r>
              <a:rPr sz="1200" spc="-10" dirty="0">
                <a:latin typeface="Times New Roman"/>
                <a:cs typeface="Times New Roman"/>
              </a:rPr>
              <a:t>average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-10" dirty="0">
                <a:latin typeface="Times New Roman"/>
                <a:cs typeface="Times New Roman"/>
              </a:rPr>
              <a:t>difference  </a:t>
            </a:r>
            <a:r>
              <a:rPr sz="1200" spc="-5" dirty="0">
                <a:latin typeface="Times New Roman"/>
                <a:cs typeface="Times New Roman"/>
              </a:rPr>
              <a:t>between the </a:t>
            </a:r>
            <a:r>
              <a:rPr sz="1200" spc="5" dirty="0">
                <a:latin typeface="Times New Roman"/>
                <a:cs typeface="Times New Roman"/>
              </a:rPr>
              <a:t>two </a:t>
            </a:r>
            <a:r>
              <a:rPr sz="1200" spc="-5" dirty="0">
                <a:latin typeface="Times New Roman"/>
                <a:cs typeface="Times New Roman"/>
              </a:rPr>
              <a:t>fluids because </a:t>
            </a:r>
            <a:r>
              <a:rPr sz="1200" spc="5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temperature difference </a:t>
            </a:r>
            <a:r>
              <a:rPr sz="1200" b="1" spc="-10" dirty="0">
                <a:latin typeface="Times New Roman"/>
                <a:cs typeface="Times New Roman"/>
              </a:rPr>
              <a:t>Δ</a:t>
            </a:r>
            <a:r>
              <a:rPr sz="1200" b="1" i="1" spc="-10" dirty="0">
                <a:latin typeface="Times New Roman"/>
                <a:cs typeface="Times New Roman"/>
              </a:rPr>
              <a:t>T  </a:t>
            </a:r>
            <a:r>
              <a:rPr sz="1200" spc="-5" dirty="0">
                <a:latin typeface="Times New Roman"/>
                <a:cs typeface="Times New Roman"/>
              </a:rPr>
              <a:t>between the hot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cold fluids,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general,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not </a:t>
            </a:r>
            <a:r>
              <a:rPr sz="1200" spc="-10" dirty="0">
                <a:latin typeface="Times New Roman"/>
                <a:cs typeface="Times New Roman"/>
              </a:rPr>
              <a:t>constant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5" dirty="0">
                <a:latin typeface="Times New Roman"/>
                <a:cs typeface="Times New Roman"/>
              </a:rPr>
              <a:t>vary  </a:t>
            </a:r>
            <a:r>
              <a:rPr sz="1200" spc="-10" dirty="0">
                <a:latin typeface="Times New Roman"/>
                <a:cs typeface="Times New Roman"/>
              </a:rPr>
              <a:t>along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exchanger. </a:t>
            </a:r>
            <a:r>
              <a:rPr sz="1200" spc="5" dirty="0">
                <a:latin typeface="Times New Roman"/>
                <a:cs typeface="Times New Roman"/>
              </a:rPr>
              <a:t>So, </a:t>
            </a:r>
            <a:r>
              <a:rPr sz="1200" spc="-5" dirty="0">
                <a:latin typeface="Times New Roman"/>
                <a:cs typeface="Times New Roman"/>
              </a:rPr>
              <a:t>the appropriate </a:t>
            </a:r>
            <a:r>
              <a:rPr sz="1200" dirty="0">
                <a:latin typeface="Times New Roman"/>
                <a:cs typeface="Times New Roman"/>
              </a:rPr>
              <a:t>form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mean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24331" y="5166867"/>
            <a:ext cx="4137660" cy="8540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185"/>
              </a:spcBef>
            </a:pPr>
            <a:r>
              <a:rPr sz="1200" spc="-5" dirty="0">
                <a:latin typeface="Times New Roman"/>
                <a:cs typeface="Times New Roman"/>
              </a:rPr>
              <a:t>temperature difference between the </a:t>
            </a:r>
            <a:r>
              <a:rPr sz="1200" spc="5" dirty="0">
                <a:latin typeface="Times New Roman"/>
                <a:cs typeface="Times New Roman"/>
              </a:rPr>
              <a:t>two </a:t>
            </a:r>
            <a:r>
              <a:rPr sz="1200" spc="-10" dirty="0">
                <a:latin typeface="Times New Roman"/>
                <a:cs typeface="Times New Roman"/>
              </a:rPr>
              <a:t>fluids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i="1" spc="-5" dirty="0">
                <a:latin typeface="Times New Roman"/>
                <a:cs typeface="Times New Roman"/>
              </a:rPr>
              <a:t>logarithmic </a:t>
            </a:r>
            <a:r>
              <a:rPr sz="1200" spc="-15" dirty="0">
                <a:latin typeface="Times New Roman"/>
                <a:cs typeface="Times New Roman"/>
              </a:rPr>
              <a:t>in  </a:t>
            </a:r>
            <a:r>
              <a:rPr sz="1200" spc="-5" dirty="0">
                <a:latin typeface="Times New Roman"/>
                <a:cs typeface="Times New Roman"/>
              </a:rPr>
              <a:t>nature,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its </a:t>
            </a:r>
            <a:r>
              <a:rPr sz="1200" spc="-5" dirty="0">
                <a:latin typeface="Times New Roman"/>
                <a:cs typeface="Times New Roman"/>
              </a:rPr>
              <a:t>determination will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presented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next</a:t>
            </a:r>
            <a:r>
              <a:rPr sz="1200" spc="2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section.</a:t>
            </a:r>
            <a:endParaRPr sz="1200">
              <a:latin typeface="Times New Roman"/>
              <a:cs typeface="Times New Roman"/>
            </a:endParaRPr>
          </a:p>
          <a:p>
            <a:pPr marL="12700" marR="557530">
              <a:lnSpc>
                <a:spcPts val="1490"/>
              </a:lnSpc>
              <a:spcBef>
                <a:spcPts val="720"/>
              </a:spcBef>
            </a:pPr>
            <a:r>
              <a:rPr sz="1300" b="1" i="1" dirty="0">
                <a:latin typeface="Times New Roman"/>
                <a:cs typeface="Times New Roman"/>
              </a:rPr>
              <a:t>7.5- </a:t>
            </a:r>
            <a:r>
              <a:rPr sz="1300" b="1" i="1" spc="-5" dirty="0">
                <a:latin typeface="Times New Roman"/>
                <a:cs typeface="Times New Roman"/>
              </a:rPr>
              <a:t>The Log </a:t>
            </a:r>
            <a:r>
              <a:rPr sz="1300" b="1" i="1" spc="-10" dirty="0">
                <a:latin typeface="Times New Roman"/>
                <a:cs typeface="Times New Roman"/>
              </a:rPr>
              <a:t>Mean </a:t>
            </a:r>
            <a:r>
              <a:rPr sz="1300" b="1" i="1" spc="-5" dirty="0">
                <a:latin typeface="Times New Roman"/>
                <a:cs typeface="Times New Roman"/>
              </a:rPr>
              <a:t>Temperature </a:t>
            </a:r>
            <a:r>
              <a:rPr sz="1300" b="1" i="1" spc="-10" dirty="0">
                <a:latin typeface="Times New Roman"/>
                <a:cs typeface="Times New Roman"/>
              </a:rPr>
              <a:t>Difference Method  </a:t>
            </a:r>
            <a:r>
              <a:rPr sz="1300" b="1" i="1" dirty="0">
                <a:latin typeface="Times New Roman"/>
                <a:cs typeface="Times New Roman"/>
              </a:rPr>
              <a:t>7.5.1- </a:t>
            </a:r>
            <a:r>
              <a:rPr sz="1300" b="1" i="1" spc="-5" dirty="0">
                <a:latin typeface="Times New Roman"/>
                <a:cs typeface="Times New Roman"/>
              </a:rPr>
              <a:t>Parallel-Flow Heat</a:t>
            </a:r>
            <a:r>
              <a:rPr sz="1300" b="1" i="1" spc="3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Exchangers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4331" y="5986779"/>
            <a:ext cx="4142104" cy="12598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185420" algn="just">
              <a:lnSpc>
                <a:spcPct val="95800"/>
              </a:lnSpc>
              <a:spcBef>
                <a:spcPts val="160"/>
              </a:spcBef>
            </a:pPr>
            <a:r>
              <a:rPr sz="1200" spc="10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order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develop </a:t>
            </a:r>
            <a:r>
              <a:rPr sz="1200" spc="-5" dirty="0">
                <a:latin typeface="Times New Roman"/>
                <a:cs typeface="Times New Roman"/>
              </a:rPr>
              <a:t>a relation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equivalent average  </a:t>
            </a:r>
            <a:r>
              <a:rPr sz="1200" spc="-5" dirty="0">
                <a:latin typeface="Times New Roman"/>
                <a:cs typeface="Times New Roman"/>
              </a:rPr>
              <a:t>temperature difference </a:t>
            </a:r>
            <a:r>
              <a:rPr sz="1200" dirty="0">
                <a:latin typeface="Times New Roman"/>
                <a:cs typeface="Times New Roman"/>
              </a:rPr>
              <a:t>between </a:t>
            </a:r>
            <a:r>
              <a:rPr sz="1200" spc="-5" dirty="0">
                <a:latin typeface="Times New Roman"/>
                <a:cs typeface="Times New Roman"/>
              </a:rPr>
              <a:t>the two </a:t>
            </a:r>
            <a:r>
              <a:rPr sz="1200" spc="-10" dirty="0">
                <a:latin typeface="Times New Roman"/>
                <a:cs typeface="Times New Roman"/>
              </a:rPr>
              <a:t>fluids, consider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i="1" dirty="0">
                <a:latin typeface="Times New Roman"/>
                <a:cs typeface="Times New Roman"/>
              </a:rPr>
              <a:t>parallel-flow </a:t>
            </a:r>
            <a:r>
              <a:rPr sz="1200" i="1" spc="-5" dirty="0">
                <a:latin typeface="Times New Roman"/>
                <a:cs typeface="Times New Roman"/>
              </a:rPr>
              <a:t>double-pipe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exchanger shown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Fig.(7.11),  </a:t>
            </a: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heat </a:t>
            </a:r>
            <a:r>
              <a:rPr sz="1200" spc="-10" dirty="0">
                <a:latin typeface="Times New Roman"/>
                <a:cs typeface="Times New Roman"/>
              </a:rPr>
              <a:t>exchanger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well insulated </a:t>
            </a:r>
            <a:r>
              <a:rPr sz="1200" spc="-10" dirty="0">
                <a:latin typeface="Times New Roman"/>
                <a:cs typeface="Times New Roman"/>
              </a:rPr>
              <a:t>so  </a:t>
            </a:r>
            <a:r>
              <a:rPr sz="1200" spc="-5" dirty="0">
                <a:latin typeface="Times New Roman"/>
                <a:cs typeface="Times New Roman"/>
              </a:rPr>
              <a:t>that any heat transfer </a:t>
            </a:r>
            <a:r>
              <a:rPr sz="1200" dirty="0">
                <a:latin typeface="Times New Roman"/>
                <a:cs typeface="Times New Roman"/>
              </a:rPr>
              <a:t>occurs </a:t>
            </a:r>
            <a:r>
              <a:rPr sz="1200" spc="-10" dirty="0">
                <a:latin typeface="Times New Roman"/>
                <a:cs typeface="Times New Roman"/>
              </a:rPr>
              <a:t>just </a:t>
            </a:r>
            <a:r>
              <a:rPr sz="1200" spc="-5" dirty="0">
                <a:latin typeface="Times New Roman"/>
                <a:cs typeface="Times New Roman"/>
              </a:rPr>
              <a:t>between the two </a:t>
            </a:r>
            <a:r>
              <a:rPr sz="1200" spc="-15" dirty="0">
                <a:latin typeface="Times New Roman"/>
                <a:cs typeface="Times New Roman"/>
              </a:rPr>
              <a:t>fluids. </a:t>
            </a:r>
            <a:r>
              <a:rPr sz="1200" spc="-5" dirty="0">
                <a:latin typeface="Times New Roman"/>
                <a:cs typeface="Times New Roman"/>
              </a:rPr>
              <a:t>Therefore,  an </a:t>
            </a:r>
            <a:r>
              <a:rPr sz="1200" dirty="0">
                <a:latin typeface="Times New Roman"/>
                <a:cs typeface="Times New Roman"/>
              </a:rPr>
              <a:t>energy </a:t>
            </a:r>
            <a:r>
              <a:rPr sz="1200" spc="-5" dirty="0">
                <a:latin typeface="Times New Roman"/>
                <a:cs typeface="Times New Roman"/>
              </a:rPr>
              <a:t>balance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dirty="0">
                <a:latin typeface="Times New Roman"/>
                <a:cs typeface="Times New Roman"/>
              </a:rPr>
              <a:t>each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differential </a:t>
            </a:r>
            <a:r>
              <a:rPr sz="1200" spc="-5" dirty="0">
                <a:latin typeface="Times New Roman"/>
                <a:cs typeface="Times New Roman"/>
              </a:rPr>
              <a:t>section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heat  exchanger 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expressed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4331" y="7526019"/>
            <a:ext cx="2876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-30" dirty="0">
                <a:latin typeface="Times New Roman"/>
                <a:cs typeface="Times New Roman"/>
              </a:rPr>
              <a:t>n</a:t>
            </a:r>
            <a:r>
              <a:rPr sz="1200" spc="15" dirty="0">
                <a:latin typeface="Times New Roman"/>
                <a:cs typeface="Times New Roman"/>
              </a:rPr>
              <a:t>d</a:t>
            </a:r>
            <a:r>
              <a:rPr sz="1200" spc="-5" dirty="0">
                <a:latin typeface="Times New Roman"/>
                <a:cs typeface="Times New Roman"/>
              </a:rPr>
              <a:t>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45972" y="7235961"/>
            <a:ext cx="2600960" cy="726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95"/>
              </a:spcBef>
              <a:tabLst>
                <a:tab pos="1812925" algn="l"/>
              </a:tabLst>
            </a:pPr>
            <a:r>
              <a:rPr sz="1400" i="1" spc="-434" dirty="0">
                <a:latin typeface="Verdana"/>
                <a:cs typeface="Verdana"/>
              </a:rPr>
              <a:t></a:t>
            </a:r>
            <a:r>
              <a:rPr sz="1350" i="1" spc="-434" dirty="0">
                <a:latin typeface="Times New Roman"/>
                <a:cs typeface="Times New Roman"/>
              </a:rPr>
              <a:t>Q</a:t>
            </a:r>
            <a:r>
              <a:rPr sz="2025" spc="-652" baseline="16460" dirty="0">
                <a:latin typeface="MT Extra"/>
                <a:cs typeface="MT Extra"/>
              </a:rPr>
              <a:t></a:t>
            </a:r>
            <a:r>
              <a:rPr sz="2025" spc="262" baseline="1646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spc="-200" dirty="0">
                <a:latin typeface="Symbol"/>
                <a:cs typeface="Symbol"/>
              </a:rPr>
              <a:t></a:t>
            </a:r>
            <a:r>
              <a:rPr sz="1350" i="1" spc="-200" dirty="0">
                <a:latin typeface="Times New Roman"/>
                <a:cs typeface="Times New Roman"/>
              </a:rPr>
              <a:t>m</a:t>
            </a:r>
            <a:r>
              <a:rPr sz="2025" spc="-300" baseline="2057" dirty="0">
                <a:latin typeface="MT Extra"/>
                <a:cs typeface="MT Extra"/>
              </a:rPr>
              <a:t></a:t>
            </a:r>
            <a:r>
              <a:rPr sz="2025" spc="-300" baseline="2057" dirty="0">
                <a:latin typeface="Times New Roman"/>
                <a:cs typeface="Times New Roman"/>
              </a:rPr>
              <a:t>  </a:t>
            </a:r>
            <a:r>
              <a:rPr sz="1125" i="1" spc="22" baseline="-25925" dirty="0">
                <a:latin typeface="Times New Roman"/>
                <a:cs typeface="Times New Roman"/>
              </a:rPr>
              <a:t>h</a:t>
            </a:r>
            <a:r>
              <a:rPr sz="1125" i="1" spc="-37" baseline="-25925" dirty="0">
                <a:latin typeface="Times New Roman"/>
                <a:cs typeface="Times New Roman"/>
              </a:rPr>
              <a:t> </a:t>
            </a:r>
            <a:r>
              <a:rPr sz="1350" i="1" spc="100" dirty="0">
                <a:latin typeface="Times New Roman"/>
                <a:cs typeface="Times New Roman"/>
              </a:rPr>
              <a:t>C</a:t>
            </a:r>
            <a:r>
              <a:rPr sz="1125" i="1" spc="150" baseline="-25925" dirty="0">
                <a:latin typeface="Times New Roman"/>
                <a:cs typeface="Times New Roman"/>
              </a:rPr>
              <a:t>p</a:t>
            </a:r>
            <a:r>
              <a:rPr sz="1125" i="1" spc="150" baseline="-44444" dirty="0">
                <a:latin typeface="Times New Roman"/>
                <a:cs typeface="Times New Roman"/>
              </a:rPr>
              <a:t>h</a:t>
            </a:r>
            <a:r>
              <a:rPr sz="1125" i="1" spc="97" baseline="-44444" dirty="0">
                <a:latin typeface="Times New Roman"/>
                <a:cs typeface="Times New Roman"/>
              </a:rPr>
              <a:t> </a:t>
            </a:r>
            <a:r>
              <a:rPr sz="1350" i="1" spc="-10" dirty="0">
                <a:latin typeface="Times New Roman"/>
                <a:cs typeface="Times New Roman"/>
              </a:rPr>
              <a:t>dT</a:t>
            </a:r>
            <a:r>
              <a:rPr sz="1125" i="1" spc="-15" baseline="-25925" dirty="0">
                <a:latin typeface="Times New Roman"/>
                <a:cs typeface="Times New Roman"/>
              </a:rPr>
              <a:t>h	</a:t>
            </a:r>
            <a:r>
              <a:rPr sz="1350" spc="15" dirty="0">
                <a:latin typeface="MT Extra"/>
                <a:cs typeface="MT Extra"/>
              </a:rPr>
              <a:t></a:t>
            </a:r>
            <a:r>
              <a:rPr sz="1350" spc="15" dirty="0">
                <a:latin typeface="Times New Roman"/>
                <a:cs typeface="Times New Roman"/>
              </a:rPr>
              <a:t>(7.13.</a:t>
            </a:r>
            <a:r>
              <a:rPr sz="1350" i="1" spc="15" dirty="0">
                <a:latin typeface="Times New Roman"/>
                <a:cs typeface="Times New Roman"/>
              </a:rPr>
              <a:t>a</a:t>
            </a:r>
            <a:r>
              <a:rPr sz="1350" spc="1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63500">
              <a:lnSpc>
                <a:spcPct val="100000"/>
              </a:lnSpc>
              <a:tabLst>
                <a:tab pos="1678305" algn="l"/>
              </a:tabLst>
            </a:pPr>
            <a:r>
              <a:rPr sz="1400" i="1" spc="-434" dirty="0">
                <a:latin typeface="Verdana"/>
                <a:cs typeface="Verdana"/>
              </a:rPr>
              <a:t></a:t>
            </a:r>
            <a:r>
              <a:rPr sz="1350" i="1" spc="-434" dirty="0">
                <a:latin typeface="Times New Roman"/>
                <a:cs typeface="Times New Roman"/>
              </a:rPr>
              <a:t>Q</a:t>
            </a:r>
            <a:r>
              <a:rPr sz="2025" spc="-652" baseline="16460" dirty="0">
                <a:latin typeface="MT Extra"/>
                <a:cs typeface="MT Extra"/>
              </a:rPr>
              <a:t></a:t>
            </a:r>
            <a:r>
              <a:rPr sz="2025" spc="225" baseline="1646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i="1" spc="-325" dirty="0">
                <a:latin typeface="Times New Roman"/>
                <a:cs typeface="Times New Roman"/>
              </a:rPr>
              <a:t>m</a:t>
            </a:r>
            <a:r>
              <a:rPr sz="2025" spc="-487" baseline="2057" dirty="0">
                <a:latin typeface="MT Extra"/>
                <a:cs typeface="MT Extra"/>
              </a:rPr>
              <a:t></a:t>
            </a:r>
            <a:r>
              <a:rPr sz="2025" spc="-487" baseline="2057" dirty="0">
                <a:latin typeface="Times New Roman"/>
                <a:cs typeface="Times New Roman"/>
              </a:rPr>
              <a:t>                </a:t>
            </a:r>
            <a:r>
              <a:rPr sz="1125" i="1" spc="22" baseline="-25925" dirty="0">
                <a:latin typeface="Times New Roman"/>
                <a:cs typeface="Times New Roman"/>
              </a:rPr>
              <a:t>c</a:t>
            </a:r>
            <a:r>
              <a:rPr sz="1125" i="1" spc="7" baseline="-25925" dirty="0">
                <a:latin typeface="Times New Roman"/>
                <a:cs typeface="Times New Roman"/>
              </a:rPr>
              <a:t> </a:t>
            </a:r>
            <a:r>
              <a:rPr sz="1350" i="1" spc="95" dirty="0">
                <a:latin typeface="Times New Roman"/>
                <a:cs typeface="Times New Roman"/>
              </a:rPr>
              <a:t>C</a:t>
            </a:r>
            <a:r>
              <a:rPr sz="1125" i="1" spc="142" baseline="-25925" dirty="0">
                <a:latin typeface="Times New Roman"/>
                <a:cs typeface="Times New Roman"/>
              </a:rPr>
              <a:t>p</a:t>
            </a:r>
            <a:r>
              <a:rPr sz="1125" i="1" spc="142" baseline="-44444" dirty="0">
                <a:latin typeface="Times New Roman"/>
                <a:cs typeface="Times New Roman"/>
              </a:rPr>
              <a:t>c</a:t>
            </a:r>
            <a:r>
              <a:rPr sz="1125" i="1" spc="60" baseline="-44444" dirty="0">
                <a:latin typeface="Times New Roman"/>
                <a:cs typeface="Times New Roman"/>
              </a:rPr>
              <a:t> </a:t>
            </a:r>
            <a:r>
              <a:rPr sz="1350" i="1" spc="-20" dirty="0">
                <a:latin typeface="Times New Roman"/>
                <a:cs typeface="Times New Roman"/>
              </a:rPr>
              <a:t>dT</a:t>
            </a:r>
            <a:r>
              <a:rPr sz="1125" i="1" spc="-30" baseline="-25925" dirty="0">
                <a:latin typeface="Times New Roman"/>
                <a:cs typeface="Times New Roman"/>
              </a:rPr>
              <a:t>c	</a:t>
            </a:r>
            <a:r>
              <a:rPr sz="1350" spc="5" dirty="0">
                <a:latin typeface="MT Extra"/>
                <a:cs typeface="MT Extra"/>
              </a:rPr>
              <a:t></a:t>
            </a:r>
            <a:r>
              <a:rPr sz="1350" spc="5" dirty="0">
                <a:latin typeface="Times New Roman"/>
                <a:cs typeface="Times New Roman"/>
              </a:rPr>
              <a:t>(7.13.</a:t>
            </a:r>
            <a:r>
              <a:rPr sz="1350" i="1" spc="5" dirty="0">
                <a:latin typeface="Times New Roman"/>
                <a:cs typeface="Times New Roman"/>
              </a:rPr>
              <a:t>b</a:t>
            </a:r>
            <a:r>
              <a:rPr sz="1350" spc="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86231" y="8013700"/>
            <a:ext cx="4194175" cy="55880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50800" marR="17780" algn="just">
              <a:lnSpc>
                <a:spcPct val="95800"/>
              </a:lnSpc>
              <a:spcBef>
                <a:spcPts val="160"/>
              </a:spcBef>
            </a:pPr>
            <a:r>
              <a:rPr sz="1200" spc="-10" dirty="0">
                <a:latin typeface="Times New Roman"/>
                <a:cs typeface="Times New Roman"/>
              </a:rPr>
              <a:t>That </a:t>
            </a:r>
            <a:r>
              <a:rPr sz="1200" spc="-20" dirty="0">
                <a:latin typeface="Times New Roman"/>
                <a:cs typeface="Times New Roman"/>
              </a:rPr>
              <a:t>is,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5" dirty="0">
                <a:latin typeface="Times New Roman"/>
                <a:cs typeface="Times New Roman"/>
              </a:rPr>
              <a:t>heat </a:t>
            </a:r>
            <a:r>
              <a:rPr sz="1200" spc="-10" dirty="0">
                <a:latin typeface="Times New Roman"/>
                <a:cs typeface="Times New Roman"/>
              </a:rPr>
              <a:t>loss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spc="-5" dirty="0">
                <a:latin typeface="Times New Roman"/>
                <a:cs typeface="Times New Roman"/>
              </a:rPr>
              <a:t>the hot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at any </a:t>
            </a:r>
            <a:r>
              <a:rPr sz="1200" dirty="0">
                <a:latin typeface="Times New Roman"/>
                <a:cs typeface="Times New Roman"/>
              </a:rPr>
              <a:t>section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exchanger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equal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rate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gain by the </a:t>
            </a:r>
            <a:r>
              <a:rPr sz="1200" spc="-10" dirty="0">
                <a:latin typeface="Times New Roman"/>
                <a:cs typeface="Times New Roman"/>
              </a:rPr>
              <a:t>cold fluid </a:t>
            </a:r>
            <a:r>
              <a:rPr sz="1200" spc="-5" dirty="0">
                <a:latin typeface="Times New Roman"/>
                <a:cs typeface="Times New Roman"/>
              </a:rPr>
              <a:t>in  that </a:t>
            </a:r>
            <a:r>
              <a:rPr sz="1200" spc="-10" dirty="0">
                <a:latin typeface="Times New Roman"/>
                <a:cs typeface="Times New Roman"/>
              </a:rPr>
              <a:t>section. </a:t>
            </a:r>
            <a:r>
              <a:rPr sz="1200" spc="-5" dirty="0">
                <a:latin typeface="Times New Roman"/>
                <a:cs typeface="Times New Roman"/>
              </a:rPr>
              <a:t>Solving the equations above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b="1" i="1" dirty="0">
                <a:latin typeface="Times New Roman"/>
                <a:cs typeface="Times New Roman"/>
              </a:rPr>
              <a:t>dT</a:t>
            </a:r>
            <a:r>
              <a:rPr sz="1200" b="1" i="1" baseline="-10416" dirty="0">
                <a:latin typeface="Times New Roman"/>
                <a:cs typeface="Times New Roman"/>
              </a:rPr>
              <a:t>h </a:t>
            </a:r>
            <a:r>
              <a:rPr sz="1200" spc="-20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latin typeface="Times New Roman"/>
                <a:cs typeface="Times New Roman"/>
              </a:rPr>
              <a:t>dT</a:t>
            </a:r>
            <a:r>
              <a:rPr sz="1200" b="1" i="1" baseline="-10416" dirty="0">
                <a:latin typeface="Times New Roman"/>
                <a:cs typeface="Times New Roman"/>
              </a:rPr>
              <a:t>c</a:t>
            </a:r>
            <a:r>
              <a:rPr sz="1200" b="1" i="1" spc="262" baseline="-10416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gives;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552955" y="8822308"/>
            <a:ext cx="505459" cy="0"/>
          </a:xfrm>
          <a:custGeom>
            <a:avLst/>
            <a:gdLst/>
            <a:ahLst/>
            <a:cxnLst/>
            <a:rect l="l" t="t" r="r" b="b"/>
            <a:pathLst>
              <a:path w="505460">
                <a:moveTo>
                  <a:pt x="0" y="0"/>
                </a:moveTo>
                <a:lnTo>
                  <a:pt x="505015" y="0"/>
                </a:lnTo>
              </a:path>
            </a:pathLst>
          </a:custGeom>
          <a:ln w="71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653539" y="8928937"/>
            <a:ext cx="397510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  <a:tabLst>
                <a:tab pos="241935" algn="l"/>
              </a:tabLst>
            </a:pPr>
            <a:r>
              <a:rPr sz="750" i="1" spc="15" dirty="0">
                <a:latin typeface="Times New Roman"/>
                <a:cs typeface="Times New Roman"/>
              </a:rPr>
              <a:t>h	p</a:t>
            </a:r>
            <a:r>
              <a:rPr sz="750" i="1" spc="-85" dirty="0">
                <a:latin typeface="Times New Roman"/>
                <a:cs typeface="Times New Roman"/>
              </a:rPr>
              <a:t> </a:t>
            </a:r>
            <a:r>
              <a:rPr sz="1125" i="1" spc="22" baseline="-18518" dirty="0">
                <a:latin typeface="Times New Roman"/>
                <a:cs typeface="Times New Roman"/>
              </a:rPr>
              <a:t>h</a:t>
            </a:r>
            <a:endParaRPr sz="1125" baseline="-18518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285747" y="8794825"/>
            <a:ext cx="75565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i="1" spc="15" dirty="0">
                <a:latin typeface="Times New Roman"/>
                <a:cs typeface="Times New Roman"/>
              </a:rPr>
              <a:t>h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568955" y="8680907"/>
            <a:ext cx="75946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10" dirty="0">
                <a:latin typeface="MT Extra"/>
                <a:cs typeface="MT Extra"/>
              </a:rPr>
              <a:t></a:t>
            </a:r>
            <a:r>
              <a:rPr sz="1350" spc="10" dirty="0">
                <a:latin typeface="Times New Roman"/>
                <a:cs typeface="Times New Roman"/>
              </a:rPr>
              <a:t>(7.14.</a:t>
            </a:r>
            <a:r>
              <a:rPr sz="1350" i="1" spc="10" dirty="0">
                <a:latin typeface="Times New Roman"/>
                <a:cs typeface="Times New Roman"/>
              </a:rPr>
              <a:t>a</a:t>
            </a:r>
            <a:r>
              <a:rPr sz="1350" spc="1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550924" y="8815019"/>
            <a:ext cx="34099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i="1" spc="-325" dirty="0">
                <a:latin typeface="Times New Roman"/>
                <a:cs typeface="Times New Roman"/>
              </a:rPr>
              <a:t>m</a:t>
            </a:r>
            <a:r>
              <a:rPr sz="2025" spc="-487" baseline="2057" dirty="0">
                <a:latin typeface="MT Extra"/>
                <a:cs typeface="MT Extra"/>
              </a:rPr>
              <a:t></a:t>
            </a:r>
            <a:r>
              <a:rPr sz="2025" spc="-487" baseline="2057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C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604772" y="8568195"/>
            <a:ext cx="38671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180" dirty="0">
                <a:latin typeface="Times New Roman"/>
                <a:cs typeface="Times New Roman"/>
              </a:rPr>
              <a:t> </a:t>
            </a:r>
            <a:r>
              <a:rPr sz="1400" i="1" spc="-445" dirty="0">
                <a:latin typeface="Verdana"/>
                <a:cs typeface="Verdana"/>
              </a:rPr>
              <a:t></a:t>
            </a:r>
            <a:r>
              <a:rPr sz="1350" i="1" spc="-445" dirty="0">
                <a:latin typeface="Times New Roman"/>
                <a:cs typeface="Times New Roman"/>
              </a:rPr>
              <a:t>Q</a:t>
            </a:r>
            <a:r>
              <a:rPr sz="2025" spc="-667" baseline="14403" dirty="0">
                <a:latin typeface="MT Extra"/>
                <a:cs typeface="MT Extra"/>
              </a:rPr>
              <a:t></a:t>
            </a:r>
            <a:endParaRPr sz="2025" baseline="14403">
              <a:latin typeface="MT Extra"/>
              <a:cs typeface="MT Extr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08963" y="8680907"/>
            <a:ext cx="40894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i="1" spc="-5" dirty="0">
                <a:latin typeface="Times New Roman"/>
                <a:cs typeface="Times New Roman"/>
              </a:rPr>
              <a:t>dT</a:t>
            </a:r>
            <a:r>
              <a:rPr sz="1350" i="1" spc="10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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24331" y="9107932"/>
            <a:ext cx="2876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-30" dirty="0">
                <a:latin typeface="Times New Roman"/>
                <a:cs typeface="Times New Roman"/>
              </a:rPr>
              <a:t>n</a:t>
            </a:r>
            <a:r>
              <a:rPr sz="1200" spc="15" dirty="0">
                <a:latin typeface="Times New Roman"/>
                <a:cs typeface="Times New Roman"/>
              </a:rPr>
              <a:t>d</a:t>
            </a:r>
            <a:r>
              <a:rPr sz="1200" spc="-5" dirty="0">
                <a:latin typeface="Times New Roman"/>
                <a:cs typeface="Times New Roman"/>
              </a:rPr>
              <a:t>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545907" y="9566020"/>
            <a:ext cx="491490" cy="0"/>
          </a:xfrm>
          <a:custGeom>
            <a:avLst/>
            <a:gdLst/>
            <a:ahLst/>
            <a:cxnLst/>
            <a:rect l="l" t="t" r="r" b="b"/>
            <a:pathLst>
              <a:path w="491489">
                <a:moveTo>
                  <a:pt x="0" y="0"/>
                </a:moveTo>
                <a:lnTo>
                  <a:pt x="491109" y="0"/>
                </a:lnTo>
              </a:path>
            </a:pathLst>
          </a:custGeom>
          <a:ln w="71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644395" y="9672649"/>
            <a:ext cx="382905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  <a:tabLst>
                <a:tab pos="238760" algn="l"/>
              </a:tabLst>
            </a:pPr>
            <a:r>
              <a:rPr sz="750" i="1" spc="15" dirty="0">
                <a:latin typeface="Times New Roman"/>
                <a:cs typeface="Times New Roman"/>
              </a:rPr>
              <a:t>c	</a:t>
            </a:r>
            <a:r>
              <a:rPr sz="750" i="1" spc="55" dirty="0">
                <a:latin typeface="Times New Roman"/>
                <a:cs typeface="Times New Roman"/>
              </a:rPr>
              <a:t>p</a:t>
            </a:r>
            <a:r>
              <a:rPr sz="1125" i="1" spc="82" baseline="-18518" dirty="0">
                <a:latin typeface="Times New Roman"/>
                <a:cs typeface="Times New Roman"/>
              </a:rPr>
              <a:t>c</a:t>
            </a:r>
            <a:endParaRPr sz="1125" baseline="-18518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282700" y="9538537"/>
            <a:ext cx="69850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i="1" spc="15" dirty="0">
                <a:latin typeface="Times New Roman"/>
                <a:cs typeface="Times New Roman"/>
              </a:rPr>
              <a:t>c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547620" y="9424619"/>
            <a:ext cx="74993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85" dirty="0">
                <a:latin typeface="MT Extra"/>
                <a:cs typeface="MT Extra"/>
              </a:rPr>
              <a:t></a:t>
            </a:r>
            <a:r>
              <a:rPr sz="1350" spc="25" dirty="0">
                <a:latin typeface="Times New Roman"/>
                <a:cs typeface="Times New Roman"/>
              </a:rPr>
              <a:t>(</a:t>
            </a:r>
            <a:r>
              <a:rPr sz="1350" spc="-10" dirty="0">
                <a:latin typeface="Times New Roman"/>
                <a:cs typeface="Times New Roman"/>
              </a:rPr>
              <a:t>7.</a:t>
            </a:r>
            <a:r>
              <a:rPr sz="1350" spc="15" dirty="0">
                <a:latin typeface="Times New Roman"/>
                <a:cs typeface="Times New Roman"/>
              </a:rPr>
              <a:t>14</a:t>
            </a:r>
            <a:r>
              <a:rPr sz="1350" spc="-105" dirty="0">
                <a:latin typeface="Times New Roman"/>
                <a:cs typeface="Times New Roman"/>
              </a:rPr>
              <a:t>.</a:t>
            </a:r>
            <a:r>
              <a:rPr sz="1350" i="1" spc="15" dirty="0">
                <a:latin typeface="Times New Roman"/>
                <a:cs typeface="Times New Roman"/>
              </a:rPr>
              <a:t>b</a:t>
            </a:r>
            <a:r>
              <a:rPr sz="1350" spc="-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544827" y="9558731"/>
            <a:ext cx="33147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i="1" spc="-325" dirty="0">
                <a:latin typeface="Times New Roman"/>
                <a:cs typeface="Times New Roman"/>
              </a:rPr>
              <a:t>m</a:t>
            </a:r>
            <a:r>
              <a:rPr sz="2025" spc="-487" baseline="2057" dirty="0">
                <a:latin typeface="MT Extra"/>
                <a:cs typeface="MT Extra"/>
              </a:rPr>
              <a:t></a:t>
            </a:r>
            <a:r>
              <a:rPr sz="2025" spc="-480" baseline="2057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C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644395" y="9311907"/>
            <a:ext cx="26733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1400" i="1" spc="-445" dirty="0">
                <a:latin typeface="Verdana"/>
                <a:cs typeface="Verdana"/>
              </a:rPr>
              <a:t></a:t>
            </a:r>
            <a:r>
              <a:rPr sz="1350" i="1" spc="-445" dirty="0">
                <a:latin typeface="Times New Roman"/>
                <a:cs typeface="Times New Roman"/>
              </a:rPr>
              <a:t>Q</a:t>
            </a:r>
            <a:r>
              <a:rPr sz="2025" spc="-667" baseline="14403" dirty="0">
                <a:latin typeface="MT Extra"/>
                <a:cs typeface="MT Extra"/>
              </a:rPr>
              <a:t></a:t>
            </a:r>
            <a:endParaRPr sz="2025" baseline="14403">
              <a:latin typeface="MT Extra"/>
              <a:cs typeface="MT Extr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108963" y="9424619"/>
            <a:ext cx="40322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i="1" spc="-5" dirty="0">
                <a:latin typeface="Times New Roman"/>
                <a:cs typeface="Times New Roman"/>
              </a:rPr>
              <a:t>dT</a:t>
            </a:r>
            <a:r>
              <a:rPr sz="1350" i="1" spc="5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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782311" y="763016"/>
            <a:ext cx="2121407" cy="4617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773167" y="753872"/>
            <a:ext cx="2148840" cy="4636135"/>
          </a:xfrm>
          <a:custGeom>
            <a:avLst/>
            <a:gdLst/>
            <a:ahLst/>
            <a:cxnLst/>
            <a:rect l="l" t="t" r="r" b="b"/>
            <a:pathLst>
              <a:path w="2148840" h="4636135">
                <a:moveTo>
                  <a:pt x="0" y="0"/>
                </a:moveTo>
                <a:lnTo>
                  <a:pt x="2148840" y="0"/>
                </a:lnTo>
                <a:lnTo>
                  <a:pt x="2148840" y="4636008"/>
                </a:lnTo>
                <a:lnTo>
                  <a:pt x="0" y="4636008"/>
                </a:lnTo>
                <a:lnTo>
                  <a:pt x="0" y="0"/>
                </a:lnTo>
                <a:close/>
              </a:path>
            </a:pathLst>
          </a:custGeom>
          <a:ln w="15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4787900" y="5407660"/>
            <a:ext cx="2099310" cy="47180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4445" algn="ctr">
              <a:lnSpc>
                <a:spcPts val="1150"/>
              </a:lnSpc>
              <a:spcBef>
                <a:spcPts val="185"/>
              </a:spcBef>
            </a:pPr>
            <a:r>
              <a:rPr sz="1000" b="1" i="1" dirty="0">
                <a:latin typeface="Times New Roman"/>
                <a:cs typeface="Times New Roman"/>
              </a:rPr>
              <a:t>Fig.(7.10) </a:t>
            </a:r>
            <a:r>
              <a:rPr sz="1000" b="1" i="1" spc="-5" dirty="0">
                <a:latin typeface="Times New Roman"/>
                <a:cs typeface="Times New Roman"/>
              </a:rPr>
              <a:t>Variation </a:t>
            </a:r>
            <a:r>
              <a:rPr sz="1000" b="1" i="1" dirty="0">
                <a:latin typeface="Times New Roman"/>
                <a:cs typeface="Times New Roman"/>
              </a:rPr>
              <a:t>of fluid  </a:t>
            </a:r>
            <a:r>
              <a:rPr sz="1000" b="1" i="1" spc="-5" dirty="0">
                <a:latin typeface="Times New Roman"/>
                <a:cs typeface="Times New Roman"/>
              </a:rPr>
              <a:t>temperatures </a:t>
            </a:r>
            <a:r>
              <a:rPr sz="1000" b="1" i="1" spc="5" dirty="0">
                <a:latin typeface="Times New Roman"/>
                <a:cs typeface="Times New Roman"/>
              </a:rPr>
              <a:t>in </a:t>
            </a:r>
            <a:r>
              <a:rPr sz="1000" b="1" i="1" dirty="0">
                <a:latin typeface="Times New Roman"/>
                <a:cs typeface="Times New Roman"/>
              </a:rPr>
              <a:t>a </a:t>
            </a:r>
            <a:r>
              <a:rPr sz="1000" b="1" i="1" spc="-5" dirty="0">
                <a:latin typeface="Times New Roman"/>
                <a:cs typeface="Times New Roman"/>
              </a:rPr>
              <a:t>heat </a:t>
            </a:r>
            <a:r>
              <a:rPr sz="1000" b="1" i="1" dirty="0">
                <a:latin typeface="Times New Roman"/>
                <a:cs typeface="Times New Roman"/>
              </a:rPr>
              <a:t>exchanger</a:t>
            </a:r>
            <a:r>
              <a:rPr sz="1000" b="1" i="1" spc="-5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when  </a:t>
            </a:r>
            <a:r>
              <a:rPr sz="1000" b="1" i="1" dirty="0">
                <a:latin typeface="Times New Roman"/>
                <a:cs typeface="Times New Roman"/>
              </a:rPr>
              <a:t>one of </a:t>
            </a:r>
            <a:r>
              <a:rPr sz="1000" b="1" i="1" spc="-10" dirty="0">
                <a:latin typeface="Times New Roman"/>
                <a:cs typeface="Times New Roman"/>
              </a:rPr>
              <a:t>the </a:t>
            </a:r>
            <a:r>
              <a:rPr sz="1000" b="1" i="1" spc="-5" dirty="0">
                <a:latin typeface="Times New Roman"/>
                <a:cs typeface="Times New Roman"/>
              </a:rPr>
              <a:t>fluids condenses </a:t>
            </a:r>
            <a:r>
              <a:rPr sz="1000" b="1" i="1" dirty="0">
                <a:latin typeface="Times New Roman"/>
                <a:cs typeface="Times New Roman"/>
              </a:rPr>
              <a:t>or boils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776215" y="6118352"/>
            <a:ext cx="2148840" cy="33802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767071" y="6109208"/>
            <a:ext cx="2167255" cy="3398520"/>
          </a:xfrm>
          <a:custGeom>
            <a:avLst/>
            <a:gdLst/>
            <a:ahLst/>
            <a:cxnLst/>
            <a:rect l="l" t="t" r="r" b="b"/>
            <a:pathLst>
              <a:path w="2167254" h="3398520">
                <a:moveTo>
                  <a:pt x="0" y="0"/>
                </a:moveTo>
                <a:lnTo>
                  <a:pt x="2167128" y="0"/>
                </a:lnTo>
                <a:lnTo>
                  <a:pt x="2167128" y="3398519"/>
                </a:lnTo>
                <a:lnTo>
                  <a:pt x="0" y="3398519"/>
                </a:lnTo>
                <a:lnTo>
                  <a:pt x="0" y="0"/>
                </a:lnTo>
                <a:close/>
              </a:path>
            </a:pathLst>
          </a:custGeom>
          <a:ln w="15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4992115" y="9537700"/>
            <a:ext cx="1692275" cy="4749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065" marR="5080" algn="ctr">
              <a:lnSpc>
                <a:spcPct val="97000"/>
              </a:lnSpc>
              <a:spcBef>
                <a:spcPts val="140"/>
              </a:spcBef>
            </a:pPr>
            <a:r>
              <a:rPr sz="1000" b="1" i="1" dirty="0">
                <a:latin typeface="Times New Roman"/>
                <a:cs typeface="Times New Roman"/>
              </a:rPr>
              <a:t>Fig.(7.11) </a:t>
            </a:r>
            <a:r>
              <a:rPr sz="1000" b="1" i="1" spc="-5" dirty="0">
                <a:latin typeface="Times New Roman"/>
                <a:cs typeface="Times New Roman"/>
              </a:rPr>
              <a:t>Variation </a:t>
            </a:r>
            <a:r>
              <a:rPr sz="1000" b="1" i="1" dirty="0">
                <a:latin typeface="Times New Roman"/>
                <a:cs typeface="Times New Roman"/>
              </a:rPr>
              <a:t>of the</a:t>
            </a:r>
            <a:r>
              <a:rPr sz="1000" b="1" i="1" spc="-5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fluid  temperatures </a:t>
            </a:r>
            <a:r>
              <a:rPr sz="1000" b="1" i="1" spc="5" dirty="0">
                <a:latin typeface="Times New Roman"/>
                <a:cs typeface="Times New Roman"/>
              </a:rPr>
              <a:t>in </a:t>
            </a:r>
            <a:r>
              <a:rPr sz="1000" b="1" i="1" dirty="0">
                <a:latin typeface="Times New Roman"/>
                <a:cs typeface="Times New Roman"/>
              </a:rPr>
              <a:t>a </a:t>
            </a:r>
            <a:r>
              <a:rPr sz="1000" b="1" i="1" spc="-5" dirty="0">
                <a:latin typeface="Times New Roman"/>
                <a:cs typeface="Times New Roman"/>
              </a:rPr>
              <a:t>parallel-flow  double-pipe heat</a:t>
            </a:r>
            <a:r>
              <a:rPr sz="1000" b="1" i="1" dirty="0">
                <a:latin typeface="Times New Roman"/>
                <a:cs typeface="Times New Roman"/>
              </a:rPr>
              <a:t> exchanger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155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4331" y="375411"/>
            <a:ext cx="109601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Seven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16305" y="375411"/>
            <a:ext cx="130111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spc="-6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Exchangers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7031" y="744727"/>
            <a:ext cx="6288405" cy="9260205"/>
          </a:xfrm>
          <a:custGeom>
            <a:avLst/>
            <a:gdLst/>
            <a:ahLst/>
            <a:cxnLst/>
            <a:rect l="l" t="t" r="r" b="b"/>
            <a:pathLst>
              <a:path w="6288405" h="9260205">
                <a:moveTo>
                  <a:pt x="0" y="9259824"/>
                </a:moveTo>
                <a:lnTo>
                  <a:pt x="6288024" y="9259824"/>
                </a:lnTo>
                <a:lnTo>
                  <a:pt x="6288024" y="0"/>
                </a:lnTo>
                <a:lnTo>
                  <a:pt x="0" y="0"/>
                </a:lnTo>
                <a:lnTo>
                  <a:pt x="0" y="9259824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24331" y="716788"/>
            <a:ext cx="32226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subtracting Eq.(7.14.b) from </a:t>
            </a:r>
            <a:r>
              <a:rPr sz="1200" dirty="0">
                <a:latin typeface="Times New Roman"/>
                <a:cs typeface="Times New Roman"/>
              </a:rPr>
              <a:t>Eq.(7.14.a), </a:t>
            </a:r>
            <a:r>
              <a:rPr sz="1200" spc="-5" dirty="0">
                <a:latin typeface="Times New Roman"/>
                <a:cs typeface="Times New Roman"/>
              </a:rPr>
              <a:t>we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get;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929253" y="1249172"/>
            <a:ext cx="497840" cy="0"/>
          </a:xfrm>
          <a:custGeom>
            <a:avLst/>
            <a:gdLst/>
            <a:ahLst/>
            <a:cxnLst/>
            <a:rect l="l" t="t" r="r" b="b"/>
            <a:pathLst>
              <a:path w="497839">
                <a:moveTo>
                  <a:pt x="0" y="0"/>
                </a:moveTo>
                <a:lnTo>
                  <a:pt x="497586" y="0"/>
                </a:lnTo>
              </a:path>
            </a:pathLst>
          </a:custGeom>
          <a:ln w="71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437635" y="999986"/>
            <a:ext cx="79375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95325" algn="l"/>
              </a:tabLst>
            </a:pPr>
            <a:r>
              <a:rPr sz="1350" spc="-5" dirty="0">
                <a:latin typeface="Times New Roman"/>
                <a:cs typeface="Times New Roman"/>
              </a:rPr>
              <a:t>1	1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19547" y="1109714"/>
            <a:ext cx="63119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110" dirty="0">
                <a:latin typeface="MT Extra"/>
                <a:cs typeface="MT Extra"/>
              </a:rPr>
              <a:t></a:t>
            </a:r>
            <a:r>
              <a:rPr sz="1350" spc="25" dirty="0">
                <a:latin typeface="Times New Roman"/>
                <a:cs typeface="Times New Roman"/>
              </a:rPr>
              <a:t>(</a:t>
            </a:r>
            <a:r>
              <a:rPr sz="1350" spc="-10" dirty="0">
                <a:latin typeface="Times New Roman"/>
                <a:cs typeface="Times New Roman"/>
              </a:rPr>
              <a:t>7.</a:t>
            </a:r>
            <a:r>
              <a:rPr sz="1350" spc="-5" dirty="0">
                <a:latin typeface="Times New Roman"/>
                <a:cs typeface="Times New Roman"/>
              </a:rPr>
              <a:t>1</a:t>
            </a:r>
            <a:r>
              <a:rPr sz="1350" spc="15" dirty="0">
                <a:latin typeface="Times New Roman"/>
                <a:cs typeface="Times New Roman"/>
              </a:rPr>
              <a:t>5</a:t>
            </a:r>
            <a:r>
              <a:rPr sz="1350" spc="-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437379" y="1210298"/>
            <a:ext cx="9144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5" dirty="0">
                <a:latin typeface="Symbol"/>
                <a:cs typeface="Symbol"/>
              </a:rPr>
              <a:t>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437379" y="1048754"/>
            <a:ext cx="9144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5" dirty="0">
                <a:latin typeface="Symbol"/>
                <a:cs typeface="Symbol"/>
              </a:rPr>
              <a:t>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37379" y="939026"/>
            <a:ext cx="9144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5" dirty="0">
                <a:latin typeface="Symbol"/>
                <a:cs typeface="Symbol"/>
              </a:rPr>
              <a:t>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059683" y="1060946"/>
            <a:ext cx="74168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28345" algn="l"/>
              </a:tabLst>
            </a:pPr>
            <a:r>
              <a:rPr sz="1350" spc="-5" dirty="0">
                <a:latin typeface="MT Extra"/>
                <a:cs typeface="MT Extra"/>
              </a:rPr>
              <a:t></a:t>
            </a:r>
            <a:r>
              <a:rPr sz="1350" spc="-285" dirty="0">
                <a:latin typeface="Times New Roman"/>
                <a:cs typeface="Times New Roman"/>
              </a:rPr>
              <a:t> </a:t>
            </a:r>
            <a:r>
              <a:rPr sz="2025" spc="-7" baseline="4115" dirty="0">
                <a:latin typeface="Symbol"/>
                <a:cs typeface="Symbol"/>
              </a:rPr>
              <a:t></a:t>
            </a:r>
            <a:r>
              <a:rPr sz="2025" spc="-217" baseline="4115" dirty="0">
                <a:latin typeface="Times New Roman"/>
                <a:cs typeface="Times New Roman"/>
              </a:rPr>
              <a:t> </a:t>
            </a:r>
            <a:r>
              <a:rPr sz="2025" u="sng" spc="-7" baseline="41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25" u="sng" baseline="41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2025" baseline="4115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135883" y="1338314"/>
            <a:ext cx="9144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5" dirty="0">
                <a:latin typeface="Symbol"/>
                <a:cs typeface="Symbol"/>
              </a:rPr>
              <a:t>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35883" y="939026"/>
            <a:ext cx="9144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5" dirty="0">
                <a:latin typeface="Symbol"/>
                <a:cs typeface="Symbol"/>
              </a:rPr>
              <a:t>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79011" y="1109714"/>
            <a:ext cx="11938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5" dirty="0">
                <a:latin typeface="Symbol"/>
                <a:cs typeface="Symbol"/>
              </a:rPr>
              <a:t>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296155" y="1313930"/>
            <a:ext cx="25781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750" i="1" spc="15" dirty="0">
                <a:latin typeface="Times New Roman"/>
                <a:cs typeface="Times New Roman"/>
              </a:rPr>
              <a:t>c</a:t>
            </a:r>
            <a:r>
              <a:rPr sz="750" i="1" spc="110" dirty="0">
                <a:latin typeface="Times New Roman"/>
                <a:cs typeface="Times New Roman"/>
              </a:rPr>
              <a:t> </a:t>
            </a:r>
            <a:r>
              <a:rPr sz="2025" spc="-7" baseline="-8230" dirty="0">
                <a:latin typeface="Symbol"/>
                <a:cs typeface="Symbol"/>
              </a:rPr>
              <a:t></a:t>
            </a:r>
            <a:endParaRPr sz="2025" baseline="-8230">
              <a:latin typeface="Symbol"/>
              <a:cs typeface="Symbo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638803" y="1385161"/>
            <a:ext cx="75565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i="1" spc="15" dirty="0">
                <a:latin typeface="Times New Roman"/>
                <a:cs typeface="Times New Roman"/>
              </a:rPr>
              <a:t>h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85747" y="1223617"/>
            <a:ext cx="1307465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429895" algn="l"/>
                <a:tab pos="929640" algn="l"/>
                <a:tab pos="1249680" algn="l"/>
              </a:tabLst>
            </a:pPr>
            <a:r>
              <a:rPr sz="750" i="1" spc="15" dirty="0">
                <a:latin typeface="Times New Roman"/>
                <a:cs typeface="Times New Roman"/>
              </a:rPr>
              <a:t>h	c	h	c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110483" y="1240778"/>
            <a:ext cx="124777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829944" algn="l"/>
              </a:tabLst>
            </a:pPr>
            <a:r>
              <a:rPr sz="2025" spc="-7" baseline="10288" dirty="0">
                <a:latin typeface="Symbol"/>
                <a:cs typeface="Symbol"/>
              </a:rPr>
              <a:t></a:t>
            </a:r>
            <a:r>
              <a:rPr sz="2025" spc="-7" baseline="10288" dirty="0">
                <a:latin typeface="Times New Roman"/>
                <a:cs typeface="Times New Roman"/>
              </a:rPr>
              <a:t> </a:t>
            </a:r>
            <a:r>
              <a:rPr sz="1350" i="1" spc="-335" dirty="0">
                <a:latin typeface="Times New Roman"/>
                <a:cs typeface="Times New Roman"/>
              </a:rPr>
              <a:t>m</a:t>
            </a:r>
            <a:r>
              <a:rPr sz="2025" spc="-502" baseline="2057" dirty="0">
                <a:latin typeface="MT Extra"/>
                <a:cs typeface="MT Extra"/>
              </a:rPr>
              <a:t></a:t>
            </a:r>
            <a:r>
              <a:rPr sz="2025" spc="-502" baseline="2057" dirty="0">
                <a:latin typeface="Times New Roman"/>
                <a:cs typeface="Times New Roman"/>
              </a:rPr>
              <a:t>                                                                            </a:t>
            </a:r>
            <a:r>
              <a:rPr sz="1125" i="1" spc="22" baseline="-25925" dirty="0">
                <a:latin typeface="Times New Roman"/>
                <a:cs typeface="Times New Roman"/>
              </a:rPr>
              <a:t>h</a:t>
            </a:r>
            <a:r>
              <a:rPr sz="1125" i="1" spc="30" baseline="-25925" dirty="0">
                <a:latin typeface="Times New Roman"/>
                <a:cs typeface="Times New Roman"/>
              </a:rPr>
              <a:t> </a:t>
            </a:r>
            <a:r>
              <a:rPr sz="1350" i="1" spc="70" dirty="0">
                <a:latin typeface="Times New Roman"/>
                <a:cs typeface="Times New Roman"/>
              </a:rPr>
              <a:t>C</a:t>
            </a:r>
            <a:r>
              <a:rPr sz="1125" i="1" spc="104" baseline="-25925" dirty="0">
                <a:latin typeface="Times New Roman"/>
                <a:cs typeface="Times New Roman"/>
              </a:rPr>
              <a:t>p	</a:t>
            </a:r>
            <a:r>
              <a:rPr sz="1350" i="1" spc="-325" dirty="0">
                <a:latin typeface="Times New Roman"/>
                <a:cs typeface="Times New Roman"/>
              </a:rPr>
              <a:t>m</a:t>
            </a:r>
            <a:r>
              <a:rPr sz="2025" spc="-487" baseline="2057" dirty="0">
                <a:latin typeface="MT Extra"/>
                <a:cs typeface="MT Extra"/>
              </a:rPr>
              <a:t></a:t>
            </a:r>
            <a:r>
              <a:rPr sz="2025" spc="-487" baseline="2057" dirty="0">
                <a:latin typeface="Times New Roman"/>
                <a:cs typeface="Times New Roman"/>
              </a:rPr>
              <a:t> </a:t>
            </a:r>
            <a:r>
              <a:rPr sz="1125" i="1" spc="22" baseline="-25925" dirty="0">
                <a:latin typeface="Times New Roman"/>
                <a:cs typeface="Times New Roman"/>
              </a:rPr>
              <a:t>c</a:t>
            </a:r>
            <a:r>
              <a:rPr sz="1125" i="1" spc="-15" baseline="-25925" dirty="0">
                <a:latin typeface="Times New Roman"/>
                <a:cs typeface="Times New Roman"/>
              </a:rPr>
              <a:t> </a:t>
            </a:r>
            <a:r>
              <a:rPr sz="1350" i="1" spc="80" dirty="0">
                <a:latin typeface="Times New Roman"/>
                <a:cs typeface="Times New Roman"/>
              </a:rPr>
              <a:t>C</a:t>
            </a:r>
            <a:r>
              <a:rPr sz="1125" i="1" spc="120" baseline="-25925" dirty="0">
                <a:latin typeface="Times New Roman"/>
                <a:cs typeface="Times New Roman"/>
              </a:rPr>
              <a:t>p</a:t>
            </a:r>
            <a:endParaRPr sz="1125" baseline="-25925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08963" y="1103684"/>
            <a:ext cx="203517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i="1" spc="-5" dirty="0">
                <a:latin typeface="Times New Roman"/>
                <a:cs typeface="Times New Roman"/>
              </a:rPr>
              <a:t>dT 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dT </a:t>
            </a: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d </a:t>
            </a:r>
            <a:r>
              <a:rPr sz="1350" spc="-25" dirty="0">
                <a:latin typeface="Times New Roman"/>
                <a:cs typeface="Times New Roman"/>
              </a:rPr>
              <a:t>(</a:t>
            </a:r>
            <a:r>
              <a:rPr sz="1350" i="1" spc="-25" dirty="0">
                <a:latin typeface="Times New Roman"/>
                <a:cs typeface="Times New Roman"/>
              </a:rPr>
              <a:t>T 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T </a:t>
            </a:r>
            <a:r>
              <a:rPr sz="1350" spc="-5" dirty="0">
                <a:latin typeface="Times New Roman"/>
                <a:cs typeface="Times New Roman"/>
              </a:rPr>
              <a:t>) </a:t>
            </a: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80" dirty="0">
                <a:latin typeface="Times New Roman"/>
                <a:cs typeface="Times New Roman"/>
              </a:rPr>
              <a:t> </a:t>
            </a:r>
            <a:r>
              <a:rPr sz="1350" spc="-450" dirty="0">
                <a:latin typeface="Symbol"/>
                <a:cs typeface="Symbol"/>
              </a:rPr>
              <a:t></a:t>
            </a:r>
            <a:r>
              <a:rPr sz="1400" i="1" spc="-450" dirty="0">
                <a:latin typeface="Verdana"/>
                <a:cs typeface="Verdana"/>
              </a:rPr>
              <a:t></a:t>
            </a:r>
            <a:r>
              <a:rPr sz="1350" i="1" spc="-450" dirty="0">
                <a:latin typeface="Times New Roman"/>
                <a:cs typeface="Times New Roman"/>
              </a:rPr>
              <a:t>Q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86231" y="1535548"/>
            <a:ext cx="6036310" cy="66992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204"/>
              </a:spcBef>
            </a:pP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differential </a:t>
            </a:r>
            <a:r>
              <a:rPr sz="1200" dirty="0">
                <a:latin typeface="Times New Roman"/>
                <a:cs typeface="Times New Roman"/>
              </a:rPr>
              <a:t>section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exchanger </a:t>
            </a:r>
            <a:r>
              <a:rPr sz="1200" dirty="0">
                <a:latin typeface="Times New Roman"/>
                <a:cs typeface="Times New Roman"/>
              </a:rPr>
              <a:t>can </a:t>
            </a:r>
            <a:r>
              <a:rPr sz="1200" spc="-10" dirty="0">
                <a:latin typeface="Times New Roman"/>
                <a:cs typeface="Times New Roman"/>
              </a:rPr>
              <a:t>also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expressed</a:t>
            </a:r>
            <a:r>
              <a:rPr sz="1200" spc="204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  <a:p>
            <a:pPr marL="523240">
              <a:lnSpc>
                <a:spcPct val="100000"/>
              </a:lnSpc>
              <a:spcBef>
                <a:spcPts val="135"/>
              </a:spcBef>
              <a:tabLst>
                <a:tab pos="2476500" algn="l"/>
              </a:tabLst>
            </a:pPr>
            <a:r>
              <a:rPr sz="1400" i="1" spc="-425" dirty="0">
                <a:latin typeface="Verdana"/>
                <a:cs typeface="Verdana"/>
              </a:rPr>
              <a:t></a:t>
            </a:r>
            <a:r>
              <a:rPr sz="1350" i="1" spc="-425" dirty="0">
                <a:latin typeface="Times New Roman"/>
                <a:cs typeface="Times New Roman"/>
              </a:rPr>
              <a:t>Q</a:t>
            </a:r>
            <a:r>
              <a:rPr sz="2025" spc="-637" baseline="16460" dirty="0">
                <a:latin typeface="MT Extra"/>
                <a:cs typeface="MT Extra"/>
              </a:rPr>
              <a:t></a:t>
            </a:r>
            <a:r>
              <a:rPr sz="2025" spc="322" baseline="16460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Symbol"/>
                <a:cs typeface="Symbol"/>
              </a:rPr>
              <a:t>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1350" i="1" spc="10" dirty="0">
                <a:latin typeface="Times New Roman"/>
                <a:cs typeface="Times New Roman"/>
              </a:rPr>
              <a:t>U </a:t>
            </a:r>
            <a:r>
              <a:rPr sz="1350" spc="-20" dirty="0">
                <a:latin typeface="Times New Roman"/>
                <a:cs typeface="Times New Roman"/>
              </a:rPr>
              <a:t>(</a:t>
            </a:r>
            <a:r>
              <a:rPr sz="1350" i="1" spc="-20" dirty="0">
                <a:latin typeface="Times New Roman"/>
                <a:cs typeface="Times New Roman"/>
              </a:rPr>
              <a:t>T</a:t>
            </a:r>
            <a:r>
              <a:rPr sz="1200" i="1" spc="-30" baseline="-24305" dirty="0">
                <a:latin typeface="Times New Roman"/>
                <a:cs typeface="Times New Roman"/>
              </a:rPr>
              <a:t>h  </a:t>
            </a:r>
            <a:r>
              <a:rPr sz="1350" spc="5" dirty="0">
                <a:latin typeface="Symbol"/>
                <a:cs typeface="Symbol"/>
              </a:rPr>
              <a:t></a:t>
            </a:r>
            <a:r>
              <a:rPr sz="1350" spc="-155" dirty="0">
                <a:latin typeface="Times New Roman"/>
                <a:cs typeface="Times New Roman"/>
              </a:rPr>
              <a:t> </a:t>
            </a:r>
            <a:r>
              <a:rPr sz="1350" i="1" spc="-20" dirty="0">
                <a:latin typeface="Times New Roman"/>
                <a:cs typeface="Times New Roman"/>
              </a:rPr>
              <a:t>T</a:t>
            </a:r>
            <a:r>
              <a:rPr sz="1200" i="1" spc="-30" baseline="-24305" dirty="0">
                <a:latin typeface="Times New Roman"/>
                <a:cs typeface="Times New Roman"/>
              </a:rPr>
              <a:t>c</a:t>
            </a:r>
            <a:r>
              <a:rPr sz="1200" i="1" spc="-7" baseline="-24305" dirty="0">
                <a:latin typeface="Times New Roman"/>
                <a:cs typeface="Times New Roman"/>
              </a:rPr>
              <a:t> </a:t>
            </a:r>
            <a:r>
              <a:rPr sz="1350" spc="10" dirty="0">
                <a:latin typeface="Times New Roman"/>
                <a:cs typeface="Times New Roman"/>
              </a:rPr>
              <a:t>)</a:t>
            </a:r>
            <a:r>
              <a:rPr sz="1350" i="1" spc="10" dirty="0">
                <a:latin typeface="Times New Roman"/>
                <a:cs typeface="Times New Roman"/>
              </a:rPr>
              <a:t>dA</a:t>
            </a:r>
            <a:r>
              <a:rPr sz="1200" i="1" spc="15" baseline="-24305" dirty="0">
                <a:latin typeface="Times New Roman"/>
                <a:cs typeface="Times New Roman"/>
              </a:rPr>
              <a:t>s	</a:t>
            </a:r>
            <a:r>
              <a:rPr sz="1350" spc="40" dirty="0">
                <a:latin typeface="MT Extra"/>
                <a:cs typeface="MT Extra"/>
              </a:rPr>
              <a:t></a:t>
            </a:r>
            <a:r>
              <a:rPr sz="1350" spc="40" dirty="0">
                <a:latin typeface="Times New Roman"/>
                <a:cs typeface="Times New Roman"/>
              </a:rPr>
              <a:t>(7.16)</a:t>
            </a:r>
            <a:endParaRPr sz="1350"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  <a:spcBef>
                <a:spcPts val="270"/>
              </a:spcBef>
            </a:pPr>
            <a:r>
              <a:rPr sz="1200" spc="-5" dirty="0">
                <a:latin typeface="Times New Roman"/>
                <a:cs typeface="Times New Roman"/>
              </a:rPr>
              <a:t>Substituting </a:t>
            </a:r>
            <a:r>
              <a:rPr sz="1200" spc="-10" dirty="0">
                <a:latin typeface="Times New Roman"/>
                <a:cs typeface="Times New Roman"/>
              </a:rPr>
              <a:t>this </a:t>
            </a:r>
            <a:r>
              <a:rPr sz="1200" dirty="0">
                <a:latin typeface="Times New Roman"/>
                <a:cs typeface="Times New Roman"/>
              </a:rPr>
              <a:t>equation </a:t>
            </a:r>
            <a:r>
              <a:rPr sz="1200" spc="-10" dirty="0">
                <a:latin typeface="Times New Roman"/>
                <a:cs typeface="Times New Roman"/>
              </a:rPr>
              <a:t>into </a:t>
            </a:r>
            <a:r>
              <a:rPr sz="1200" spc="-5" dirty="0">
                <a:latin typeface="Times New Roman"/>
                <a:cs typeface="Times New Roman"/>
              </a:rPr>
              <a:t>Eq.(7.15)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rearranging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gives;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316033" y="2526283"/>
            <a:ext cx="497840" cy="0"/>
          </a:xfrm>
          <a:custGeom>
            <a:avLst/>
            <a:gdLst/>
            <a:ahLst/>
            <a:cxnLst/>
            <a:rect l="l" t="t" r="r" b="b"/>
            <a:pathLst>
              <a:path w="497839">
                <a:moveTo>
                  <a:pt x="0" y="0"/>
                </a:moveTo>
                <a:lnTo>
                  <a:pt x="497776" y="0"/>
                </a:lnTo>
              </a:path>
            </a:pathLst>
          </a:custGeom>
          <a:ln w="71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2824988" y="2277098"/>
            <a:ext cx="79375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95325" algn="l"/>
              </a:tabLst>
            </a:pPr>
            <a:r>
              <a:rPr sz="1350" spc="-5" dirty="0">
                <a:latin typeface="Times New Roman"/>
                <a:cs typeface="Times New Roman"/>
              </a:rPr>
              <a:t>1	1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06900" y="2386826"/>
            <a:ext cx="63436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20" dirty="0">
                <a:latin typeface="MT Extra"/>
                <a:cs typeface="MT Extra"/>
              </a:rPr>
              <a:t></a:t>
            </a:r>
            <a:r>
              <a:rPr sz="1350" spc="20" dirty="0">
                <a:latin typeface="Times New Roman"/>
                <a:cs typeface="Times New Roman"/>
              </a:rPr>
              <a:t>(7.17)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821684" y="2487410"/>
            <a:ext cx="9144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5" dirty="0">
                <a:latin typeface="Symbol"/>
                <a:cs typeface="Symbol"/>
              </a:rPr>
              <a:t>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821684" y="2325866"/>
            <a:ext cx="9144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5" dirty="0">
                <a:latin typeface="Symbol"/>
                <a:cs typeface="Symbol"/>
              </a:rPr>
              <a:t>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523235" y="2325866"/>
            <a:ext cx="66484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51510" algn="l"/>
              </a:tabLst>
            </a:pPr>
            <a:r>
              <a:rPr sz="1350" spc="-5" dirty="0">
                <a:latin typeface="Symbol"/>
                <a:cs typeface="Symbol"/>
              </a:rPr>
              <a:t></a:t>
            </a:r>
            <a:r>
              <a:rPr sz="1350" spc="-155" dirty="0">
                <a:latin typeface="Times New Roman"/>
                <a:cs typeface="Times New Roman"/>
              </a:rPr>
              <a:t> </a:t>
            </a:r>
            <a:r>
              <a:rPr sz="135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523235" y="2615426"/>
            <a:ext cx="9144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5" dirty="0">
                <a:latin typeface="Symbol"/>
                <a:cs typeface="Symbol"/>
              </a:rPr>
              <a:t>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523235" y="2216138"/>
            <a:ext cx="139001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310640" algn="l"/>
              </a:tabLst>
            </a:pPr>
            <a:r>
              <a:rPr sz="1350" spc="-5" dirty="0">
                <a:latin typeface="Symbol"/>
                <a:cs typeface="Symbol"/>
              </a:rPr>
              <a:t></a:t>
            </a:r>
            <a:r>
              <a:rPr sz="1350" spc="-5" dirty="0">
                <a:latin typeface="Times New Roman"/>
                <a:cs typeface="Times New Roman"/>
              </a:rPr>
              <a:t>	</a:t>
            </a:r>
            <a:r>
              <a:rPr sz="1350" spc="-5" dirty="0">
                <a:latin typeface="Symbol"/>
                <a:cs typeface="Symbol"/>
              </a:rPr>
              <a:t>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166364" y="2386826"/>
            <a:ext cx="11938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5" dirty="0">
                <a:latin typeface="Symbol"/>
                <a:cs typeface="Symbol"/>
              </a:rPr>
              <a:t>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683508" y="2591042"/>
            <a:ext cx="25463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750" i="1" spc="15" dirty="0">
                <a:latin typeface="Times New Roman"/>
                <a:cs typeface="Times New Roman"/>
              </a:rPr>
              <a:t>c</a:t>
            </a:r>
            <a:r>
              <a:rPr sz="750" i="1" spc="85" dirty="0">
                <a:latin typeface="Times New Roman"/>
                <a:cs typeface="Times New Roman"/>
              </a:rPr>
              <a:t> </a:t>
            </a:r>
            <a:r>
              <a:rPr sz="2025" spc="-7" baseline="-8230" dirty="0">
                <a:latin typeface="Symbol"/>
                <a:cs typeface="Symbol"/>
              </a:rPr>
              <a:t></a:t>
            </a:r>
            <a:endParaRPr sz="2025" baseline="-8230">
              <a:latin typeface="Symbol"/>
              <a:cs typeface="Symbo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026155" y="2662273"/>
            <a:ext cx="75565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i="1" spc="15" dirty="0">
                <a:latin typeface="Times New Roman"/>
                <a:cs typeface="Times New Roman"/>
              </a:rPr>
              <a:t>h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462276" y="2500729"/>
            <a:ext cx="64769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i="1" spc="10" dirty="0">
                <a:latin typeface="Times New Roman"/>
                <a:cs typeface="Times New Roman"/>
              </a:rPr>
              <a:t>s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497835" y="2517890"/>
            <a:ext cx="124777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829944" algn="l"/>
              </a:tabLst>
            </a:pPr>
            <a:r>
              <a:rPr sz="2025" spc="-7" baseline="10288" dirty="0">
                <a:latin typeface="Symbol"/>
                <a:cs typeface="Symbol"/>
              </a:rPr>
              <a:t></a:t>
            </a:r>
            <a:r>
              <a:rPr sz="2025" spc="-7" baseline="10288" dirty="0">
                <a:latin typeface="Times New Roman"/>
                <a:cs typeface="Times New Roman"/>
              </a:rPr>
              <a:t> </a:t>
            </a:r>
            <a:r>
              <a:rPr sz="1350" i="1" spc="-325" dirty="0">
                <a:latin typeface="Times New Roman"/>
                <a:cs typeface="Times New Roman"/>
              </a:rPr>
              <a:t>m</a:t>
            </a:r>
            <a:r>
              <a:rPr sz="2025" spc="-487" baseline="2057" dirty="0">
                <a:latin typeface="MT Extra"/>
                <a:cs typeface="MT Extra"/>
              </a:rPr>
              <a:t></a:t>
            </a:r>
            <a:r>
              <a:rPr sz="2025" spc="-487" baseline="2057" dirty="0">
                <a:latin typeface="Times New Roman"/>
                <a:cs typeface="Times New Roman"/>
              </a:rPr>
              <a:t>            </a:t>
            </a:r>
            <a:r>
              <a:rPr sz="2025" spc="-480" baseline="2057" dirty="0">
                <a:latin typeface="Times New Roman"/>
                <a:cs typeface="Times New Roman"/>
              </a:rPr>
              <a:t> </a:t>
            </a:r>
            <a:r>
              <a:rPr sz="1125" i="1" spc="22" baseline="-25925" dirty="0">
                <a:latin typeface="Times New Roman"/>
                <a:cs typeface="Times New Roman"/>
              </a:rPr>
              <a:t>h</a:t>
            </a:r>
            <a:r>
              <a:rPr sz="1125" i="1" spc="-7" baseline="-25925" dirty="0">
                <a:latin typeface="Times New Roman"/>
                <a:cs typeface="Times New Roman"/>
              </a:rPr>
              <a:t> </a:t>
            </a:r>
            <a:r>
              <a:rPr sz="1350" i="1" spc="80" dirty="0">
                <a:latin typeface="Times New Roman"/>
                <a:cs typeface="Times New Roman"/>
              </a:rPr>
              <a:t>C</a:t>
            </a:r>
            <a:r>
              <a:rPr sz="1125" i="1" spc="120" baseline="-25925" dirty="0">
                <a:latin typeface="Times New Roman"/>
                <a:cs typeface="Times New Roman"/>
              </a:rPr>
              <a:t>p	</a:t>
            </a:r>
            <a:r>
              <a:rPr sz="1350" i="1" spc="-325" dirty="0">
                <a:latin typeface="Times New Roman"/>
                <a:cs typeface="Times New Roman"/>
              </a:rPr>
              <a:t>m</a:t>
            </a:r>
            <a:r>
              <a:rPr sz="2025" spc="-487" baseline="2057" dirty="0">
                <a:latin typeface="MT Extra"/>
                <a:cs typeface="MT Extra"/>
              </a:rPr>
              <a:t></a:t>
            </a:r>
            <a:r>
              <a:rPr sz="2025" spc="-487" baseline="2057" dirty="0">
                <a:latin typeface="Times New Roman"/>
                <a:cs typeface="Times New Roman"/>
              </a:rPr>
              <a:t> </a:t>
            </a:r>
            <a:r>
              <a:rPr sz="1125" i="1" spc="22" baseline="-25925" dirty="0">
                <a:latin typeface="Times New Roman"/>
                <a:cs typeface="Times New Roman"/>
              </a:rPr>
              <a:t>c</a:t>
            </a:r>
            <a:r>
              <a:rPr sz="1125" i="1" spc="-15" baseline="-25925" dirty="0">
                <a:latin typeface="Times New Roman"/>
                <a:cs typeface="Times New Roman"/>
              </a:rPr>
              <a:t> </a:t>
            </a:r>
            <a:r>
              <a:rPr sz="1350" i="1" spc="80" dirty="0">
                <a:latin typeface="Times New Roman"/>
                <a:cs typeface="Times New Roman"/>
              </a:rPr>
              <a:t>C</a:t>
            </a:r>
            <a:r>
              <a:rPr sz="1125" i="1" spc="120" baseline="-25925" dirty="0">
                <a:latin typeface="Times New Roman"/>
                <a:cs typeface="Times New Roman"/>
              </a:rPr>
              <a:t>p</a:t>
            </a:r>
            <a:endParaRPr sz="1125" baseline="-25925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877060" y="2386826"/>
            <a:ext cx="61468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spc="-40" dirty="0">
                <a:latin typeface="Symbol"/>
                <a:cs typeface="Symbol"/>
              </a:rPr>
              <a:t></a:t>
            </a:r>
            <a:r>
              <a:rPr sz="1350" i="1" spc="-40" dirty="0">
                <a:latin typeface="Times New Roman"/>
                <a:cs typeface="Times New Roman"/>
              </a:rPr>
              <a:t>U</a:t>
            </a:r>
            <a:r>
              <a:rPr sz="1350" i="1" spc="5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dA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85088" y="2391001"/>
            <a:ext cx="790575" cy="35750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  <a:tabLst>
                <a:tab pos="260350" algn="l"/>
                <a:tab pos="577215" algn="l"/>
              </a:tabLst>
            </a:pPr>
            <a:r>
              <a:rPr sz="750" u="sng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750" i="1" u="sng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	c</a:t>
            </a:r>
            <a:r>
              <a:rPr sz="750" i="1" u="sng" spc="-3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endParaRPr sz="750">
              <a:latin typeface="Times New Roman"/>
              <a:cs typeface="Times New Roman"/>
            </a:endParaRPr>
          </a:p>
          <a:p>
            <a:pPr marR="21590" algn="ctr">
              <a:lnSpc>
                <a:spcPct val="100000"/>
              </a:lnSpc>
              <a:spcBef>
                <a:spcPts val="60"/>
              </a:spcBef>
            </a:pPr>
            <a:r>
              <a:rPr sz="1350" i="1" spc="-10" dirty="0">
                <a:latin typeface="Times New Roman"/>
                <a:cs typeface="Times New Roman"/>
              </a:rPr>
              <a:t>T</a:t>
            </a:r>
            <a:r>
              <a:rPr sz="1125" i="1" spc="-15" baseline="-25925" dirty="0">
                <a:latin typeface="Times New Roman"/>
                <a:cs typeface="Times New Roman"/>
              </a:rPr>
              <a:t>h</a:t>
            </a:r>
            <a:r>
              <a:rPr sz="1125" i="1" spc="247" baseline="-2592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240" dirty="0">
                <a:latin typeface="Times New Roman"/>
                <a:cs typeface="Times New Roman"/>
              </a:rPr>
              <a:t> </a:t>
            </a:r>
            <a:r>
              <a:rPr sz="1350" i="1" spc="-10" dirty="0">
                <a:latin typeface="Times New Roman"/>
                <a:cs typeface="Times New Roman"/>
              </a:rPr>
              <a:t>T</a:t>
            </a:r>
            <a:r>
              <a:rPr sz="1125" i="1" spc="-15" baseline="-25925" dirty="0">
                <a:latin typeface="Times New Roman"/>
                <a:cs typeface="Times New Roman"/>
              </a:rPr>
              <a:t>c</a:t>
            </a:r>
            <a:endParaRPr sz="1125" baseline="-25925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121155" y="2277098"/>
            <a:ext cx="71945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i="1" spc="-5" dirty="0">
                <a:latin typeface="Times New Roman"/>
                <a:cs typeface="Times New Roman"/>
              </a:rPr>
              <a:t>d </a:t>
            </a:r>
            <a:r>
              <a:rPr sz="1350" spc="-25" dirty="0">
                <a:latin typeface="Times New Roman"/>
                <a:cs typeface="Times New Roman"/>
              </a:rPr>
              <a:t>(</a:t>
            </a:r>
            <a:r>
              <a:rPr sz="1350" i="1" spc="-25" dirty="0">
                <a:latin typeface="Times New Roman"/>
                <a:cs typeface="Times New Roman"/>
              </a:rPr>
              <a:t>T 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T</a:t>
            </a:r>
            <a:r>
              <a:rPr sz="1350" i="1" spc="-2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24331" y="2826004"/>
            <a:ext cx="4344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Integrating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inlet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heat </a:t>
            </a:r>
            <a:r>
              <a:rPr sz="1200" spc="-10" dirty="0">
                <a:latin typeface="Times New Roman"/>
                <a:cs typeface="Times New Roman"/>
              </a:rPr>
              <a:t>exchanger </a:t>
            </a:r>
            <a:r>
              <a:rPr sz="1200" spc="-5" dirty="0">
                <a:latin typeface="Times New Roman"/>
                <a:cs typeface="Times New Roman"/>
              </a:rPr>
              <a:t>to its outlet, we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obtain;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669982" y="3355340"/>
            <a:ext cx="497840" cy="0"/>
          </a:xfrm>
          <a:custGeom>
            <a:avLst/>
            <a:gdLst/>
            <a:ahLst/>
            <a:cxnLst/>
            <a:rect l="l" t="t" r="r" b="b"/>
            <a:pathLst>
              <a:path w="497839">
                <a:moveTo>
                  <a:pt x="0" y="0"/>
                </a:moveTo>
                <a:lnTo>
                  <a:pt x="497776" y="0"/>
                </a:lnTo>
              </a:path>
            </a:pathLst>
          </a:custGeom>
          <a:ln w="71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3178555" y="3106154"/>
            <a:ext cx="79375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95325" algn="l"/>
              </a:tabLst>
            </a:pPr>
            <a:r>
              <a:rPr sz="1350" spc="-5" dirty="0">
                <a:latin typeface="Times New Roman"/>
                <a:cs typeface="Times New Roman"/>
              </a:rPr>
              <a:t>1	1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105916" y="3215882"/>
            <a:ext cx="15684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20" dirty="0">
                <a:latin typeface="Times New Roman"/>
                <a:cs typeface="Times New Roman"/>
              </a:rPr>
              <a:t>l</a:t>
            </a:r>
            <a:r>
              <a:rPr sz="1350" spc="-5" dirty="0">
                <a:latin typeface="Times New Roman"/>
                <a:cs typeface="Times New Roman"/>
              </a:rPr>
              <a:t>n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760467" y="3215882"/>
            <a:ext cx="63119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110" dirty="0">
                <a:latin typeface="MT Extra"/>
                <a:cs typeface="MT Extra"/>
              </a:rPr>
              <a:t></a:t>
            </a:r>
            <a:r>
              <a:rPr sz="1350" spc="25" dirty="0">
                <a:latin typeface="Times New Roman"/>
                <a:cs typeface="Times New Roman"/>
              </a:rPr>
              <a:t>(</a:t>
            </a:r>
            <a:r>
              <a:rPr sz="1350" spc="-10" dirty="0">
                <a:latin typeface="Times New Roman"/>
                <a:cs typeface="Times New Roman"/>
              </a:rPr>
              <a:t>7</a:t>
            </a:r>
            <a:r>
              <a:rPr sz="1350" spc="15" dirty="0">
                <a:latin typeface="Times New Roman"/>
                <a:cs typeface="Times New Roman"/>
              </a:rPr>
              <a:t>.</a:t>
            </a:r>
            <a:r>
              <a:rPr sz="1350" spc="-30" dirty="0">
                <a:latin typeface="Times New Roman"/>
                <a:cs typeface="Times New Roman"/>
              </a:rPr>
              <a:t>1</a:t>
            </a:r>
            <a:r>
              <a:rPr sz="1350" spc="15" dirty="0">
                <a:latin typeface="Times New Roman"/>
                <a:cs typeface="Times New Roman"/>
              </a:rPr>
              <a:t>8</a:t>
            </a:r>
            <a:r>
              <a:rPr sz="1350" spc="-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178300" y="3316466"/>
            <a:ext cx="9144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5" dirty="0">
                <a:latin typeface="Symbol"/>
                <a:cs typeface="Symbol"/>
              </a:rPr>
              <a:t>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178300" y="3154922"/>
            <a:ext cx="9144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5" dirty="0">
                <a:latin typeface="Symbol"/>
                <a:cs typeface="Symbol"/>
              </a:rPr>
              <a:t>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876804" y="3154922"/>
            <a:ext cx="66548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52145" algn="l"/>
              </a:tabLst>
            </a:pPr>
            <a:r>
              <a:rPr sz="1350" spc="-5" dirty="0">
                <a:latin typeface="Symbol"/>
                <a:cs typeface="Symbol"/>
              </a:rPr>
              <a:t></a:t>
            </a:r>
            <a:r>
              <a:rPr sz="1350" spc="-150" dirty="0">
                <a:latin typeface="Times New Roman"/>
                <a:cs typeface="Times New Roman"/>
              </a:rPr>
              <a:t> </a:t>
            </a:r>
            <a:r>
              <a:rPr sz="135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876804" y="3444482"/>
            <a:ext cx="9144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5" dirty="0">
                <a:latin typeface="Symbol"/>
                <a:cs typeface="Symbol"/>
              </a:rPr>
              <a:t>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876804" y="3045194"/>
            <a:ext cx="139255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313815" algn="l"/>
              </a:tabLst>
            </a:pPr>
            <a:r>
              <a:rPr sz="1350" spc="-5" dirty="0">
                <a:latin typeface="Symbol"/>
                <a:cs typeface="Symbol"/>
              </a:rPr>
              <a:t></a:t>
            </a:r>
            <a:r>
              <a:rPr sz="1350" spc="-5" dirty="0">
                <a:latin typeface="Times New Roman"/>
                <a:cs typeface="Times New Roman"/>
              </a:rPr>
              <a:t>	</a:t>
            </a:r>
            <a:r>
              <a:rPr sz="1350" spc="-5" dirty="0">
                <a:latin typeface="Symbol"/>
                <a:cs typeface="Symbol"/>
              </a:rPr>
              <a:t>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519932" y="3215882"/>
            <a:ext cx="11938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5" dirty="0">
                <a:latin typeface="Symbol"/>
                <a:cs typeface="Symbol"/>
              </a:rPr>
              <a:t>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191004" y="3304274"/>
            <a:ext cx="9144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5" dirty="0">
                <a:latin typeface="Symbol"/>
                <a:cs typeface="Symbol"/>
              </a:rPr>
              <a:t>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243075" y="3304274"/>
            <a:ext cx="9144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5" dirty="0">
                <a:latin typeface="Symbol"/>
                <a:cs typeface="Symbol"/>
              </a:rPr>
              <a:t>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243075" y="3182354"/>
            <a:ext cx="1039494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60119" algn="l"/>
              </a:tabLst>
            </a:pPr>
            <a:r>
              <a:rPr sz="1350" spc="-5" dirty="0">
                <a:latin typeface="Symbol"/>
                <a:cs typeface="Symbol"/>
              </a:rPr>
              <a:t></a:t>
            </a:r>
            <a:r>
              <a:rPr sz="1350" spc="-145" dirty="0">
                <a:latin typeface="Times New Roman"/>
                <a:cs typeface="Times New Roman"/>
              </a:rPr>
              <a:t> </a:t>
            </a:r>
            <a:r>
              <a:rPr sz="135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350" spc="-5" dirty="0">
                <a:latin typeface="Symbol"/>
                <a:cs typeface="Symbol"/>
              </a:rPr>
              <a:t>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243075" y="3414002"/>
            <a:ext cx="1039494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60119" algn="l"/>
              </a:tabLst>
            </a:pPr>
            <a:r>
              <a:rPr sz="1350" spc="-5" dirty="0">
                <a:latin typeface="Symbol"/>
                <a:cs typeface="Symbol"/>
              </a:rPr>
              <a:t></a:t>
            </a:r>
            <a:r>
              <a:rPr sz="1350" spc="-5" dirty="0">
                <a:latin typeface="Times New Roman"/>
                <a:cs typeface="Times New Roman"/>
              </a:rPr>
              <a:t>	</a:t>
            </a:r>
            <a:r>
              <a:rPr sz="1350" spc="-5" dirty="0">
                <a:latin typeface="Symbol"/>
                <a:cs typeface="Symbol"/>
              </a:rPr>
              <a:t>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037076" y="3420098"/>
            <a:ext cx="25781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750" i="1" spc="15" dirty="0">
                <a:latin typeface="Times New Roman"/>
                <a:cs typeface="Times New Roman"/>
              </a:rPr>
              <a:t>c</a:t>
            </a:r>
            <a:r>
              <a:rPr sz="750" i="1" spc="110" dirty="0">
                <a:latin typeface="Times New Roman"/>
                <a:cs typeface="Times New Roman"/>
              </a:rPr>
              <a:t> </a:t>
            </a:r>
            <a:r>
              <a:rPr sz="2025" spc="-7" baseline="-8230" dirty="0">
                <a:latin typeface="Symbol"/>
                <a:cs typeface="Symbol"/>
              </a:rPr>
              <a:t></a:t>
            </a:r>
            <a:endParaRPr sz="2025" baseline="-8230">
              <a:latin typeface="Symbol"/>
              <a:cs typeface="Symbo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379723" y="3491329"/>
            <a:ext cx="75565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i="1" spc="15" dirty="0">
                <a:latin typeface="Times New Roman"/>
                <a:cs typeface="Times New Roman"/>
              </a:rPr>
              <a:t>h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2815844" y="3329785"/>
            <a:ext cx="64769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i="1" spc="10" dirty="0">
                <a:latin typeface="Times New Roman"/>
                <a:cs typeface="Times New Roman"/>
              </a:rPr>
              <a:t>s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483867" y="3460849"/>
            <a:ext cx="624205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448309" algn="l"/>
              </a:tabLst>
            </a:pPr>
            <a:r>
              <a:rPr sz="750" i="1" spc="30" dirty="0">
                <a:latin typeface="Times New Roman"/>
                <a:cs typeface="Times New Roman"/>
              </a:rPr>
              <a:t>h</a:t>
            </a:r>
            <a:r>
              <a:rPr sz="750" spc="30" dirty="0">
                <a:latin typeface="Times New Roman"/>
                <a:cs typeface="Times New Roman"/>
              </a:rPr>
              <a:t>,</a:t>
            </a:r>
            <a:r>
              <a:rPr sz="750" spc="-120" dirty="0">
                <a:latin typeface="Times New Roman"/>
                <a:cs typeface="Times New Roman"/>
              </a:rPr>
              <a:t> </a:t>
            </a:r>
            <a:r>
              <a:rPr sz="750" i="1" spc="10" dirty="0">
                <a:latin typeface="Times New Roman"/>
                <a:cs typeface="Times New Roman"/>
              </a:rPr>
              <a:t>in	</a:t>
            </a:r>
            <a:r>
              <a:rPr sz="750" i="1" spc="35" dirty="0">
                <a:latin typeface="Times New Roman"/>
                <a:cs typeface="Times New Roman"/>
              </a:rPr>
              <a:t>c</a:t>
            </a:r>
            <a:r>
              <a:rPr sz="750" spc="35" dirty="0">
                <a:latin typeface="Times New Roman"/>
                <a:cs typeface="Times New Roman"/>
              </a:rPr>
              <a:t>,</a:t>
            </a:r>
            <a:r>
              <a:rPr sz="750" spc="-155" dirty="0">
                <a:latin typeface="Times New Roman"/>
                <a:cs typeface="Times New Roman"/>
              </a:rPr>
              <a:t> </a:t>
            </a:r>
            <a:r>
              <a:rPr sz="750" i="1" spc="10" dirty="0">
                <a:latin typeface="Times New Roman"/>
                <a:cs typeface="Times New Roman"/>
              </a:rPr>
              <a:t>in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851404" y="3346946"/>
            <a:ext cx="124777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829944" algn="l"/>
              </a:tabLst>
            </a:pPr>
            <a:r>
              <a:rPr sz="2025" spc="-7" baseline="10288" dirty="0">
                <a:latin typeface="Symbol"/>
                <a:cs typeface="Symbol"/>
              </a:rPr>
              <a:t></a:t>
            </a:r>
            <a:r>
              <a:rPr sz="2025" spc="-7" baseline="10288" dirty="0">
                <a:latin typeface="Times New Roman"/>
                <a:cs typeface="Times New Roman"/>
              </a:rPr>
              <a:t> </a:t>
            </a:r>
            <a:r>
              <a:rPr sz="1350" i="1" spc="-325" dirty="0">
                <a:latin typeface="Times New Roman"/>
                <a:cs typeface="Times New Roman"/>
              </a:rPr>
              <a:t>m</a:t>
            </a:r>
            <a:r>
              <a:rPr sz="2025" spc="-487" baseline="2057" dirty="0">
                <a:latin typeface="MT Extra"/>
                <a:cs typeface="MT Extra"/>
              </a:rPr>
              <a:t></a:t>
            </a:r>
            <a:r>
              <a:rPr sz="2025" spc="-487" baseline="2057" dirty="0">
                <a:latin typeface="Times New Roman"/>
                <a:cs typeface="Times New Roman"/>
              </a:rPr>
              <a:t>            </a:t>
            </a:r>
            <a:r>
              <a:rPr sz="2025" spc="-480" baseline="2057" dirty="0">
                <a:latin typeface="Times New Roman"/>
                <a:cs typeface="Times New Roman"/>
              </a:rPr>
              <a:t> </a:t>
            </a:r>
            <a:r>
              <a:rPr sz="1125" i="1" spc="22" baseline="-25925" dirty="0">
                <a:latin typeface="Times New Roman"/>
                <a:cs typeface="Times New Roman"/>
              </a:rPr>
              <a:t>h</a:t>
            </a:r>
            <a:r>
              <a:rPr sz="1125" i="1" spc="-7" baseline="-25925" dirty="0">
                <a:latin typeface="Times New Roman"/>
                <a:cs typeface="Times New Roman"/>
              </a:rPr>
              <a:t> </a:t>
            </a:r>
            <a:r>
              <a:rPr sz="1350" i="1" spc="80" dirty="0">
                <a:latin typeface="Times New Roman"/>
                <a:cs typeface="Times New Roman"/>
              </a:rPr>
              <a:t>C</a:t>
            </a:r>
            <a:r>
              <a:rPr sz="1125" i="1" spc="120" baseline="-25925" dirty="0">
                <a:latin typeface="Times New Roman"/>
                <a:cs typeface="Times New Roman"/>
              </a:rPr>
              <a:t>p	</a:t>
            </a:r>
            <a:r>
              <a:rPr sz="1350" i="1" spc="-325" dirty="0">
                <a:latin typeface="Times New Roman"/>
                <a:cs typeface="Times New Roman"/>
              </a:rPr>
              <a:t>m</a:t>
            </a:r>
            <a:r>
              <a:rPr sz="2025" spc="-487" baseline="2057" dirty="0">
                <a:latin typeface="MT Extra"/>
                <a:cs typeface="MT Extra"/>
              </a:rPr>
              <a:t></a:t>
            </a:r>
            <a:r>
              <a:rPr sz="2025" spc="-487" baseline="2057" dirty="0">
                <a:latin typeface="Times New Roman"/>
                <a:cs typeface="Times New Roman"/>
              </a:rPr>
              <a:t> </a:t>
            </a:r>
            <a:r>
              <a:rPr sz="1125" i="1" spc="22" baseline="-25925" dirty="0">
                <a:latin typeface="Times New Roman"/>
                <a:cs typeface="Times New Roman"/>
              </a:rPr>
              <a:t>c</a:t>
            </a:r>
            <a:r>
              <a:rPr sz="1125" i="1" spc="-15" baseline="-25925" dirty="0">
                <a:latin typeface="Times New Roman"/>
                <a:cs typeface="Times New Roman"/>
              </a:rPr>
              <a:t> </a:t>
            </a:r>
            <a:r>
              <a:rPr sz="1350" i="1" spc="80" dirty="0">
                <a:latin typeface="Times New Roman"/>
                <a:cs typeface="Times New Roman"/>
              </a:rPr>
              <a:t>C</a:t>
            </a:r>
            <a:r>
              <a:rPr sz="1125" i="1" spc="120" baseline="-25925" dirty="0">
                <a:latin typeface="Times New Roman"/>
                <a:cs typeface="Times New Roman"/>
              </a:rPr>
              <a:t>p</a:t>
            </a:r>
            <a:endParaRPr sz="1125" baseline="-25925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2303779" y="3215882"/>
            <a:ext cx="54483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spc="-40" dirty="0">
                <a:latin typeface="Symbol"/>
                <a:cs typeface="Symbol"/>
              </a:rPr>
              <a:t></a:t>
            </a:r>
            <a:r>
              <a:rPr sz="1350" i="1" spc="-40" dirty="0">
                <a:latin typeface="Times New Roman"/>
                <a:cs typeface="Times New Roman"/>
              </a:rPr>
              <a:t>U</a:t>
            </a:r>
            <a:r>
              <a:rPr sz="1350" i="1" spc="125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A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392427" y="3346946"/>
            <a:ext cx="55943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29565" algn="l"/>
              </a:tabLst>
            </a:pPr>
            <a:r>
              <a:rPr sz="1350" i="1" spc="-5" dirty="0">
                <a:latin typeface="Times New Roman"/>
                <a:cs typeface="Times New Roman"/>
              </a:rPr>
              <a:t>T	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185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T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217675" y="3127490"/>
            <a:ext cx="109029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025" spc="-7" baseline="18518" dirty="0">
                <a:latin typeface="Symbol"/>
                <a:cs typeface="Symbol"/>
              </a:rPr>
              <a:t></a:t>
            </a:r>
            <a:r>
              <a:rPr sz="2025" spc="-217" baseline="18518" dirty="0">
                <a:latin typeface="Times New Roman"/>
                <a:cs typeface="Times New Roman"/>
              </a:rPr>
              <a:t> </a:t>
            </a:r>
            <a:r>
              <a:rPr sz="2025" i="1" spc="7" baseline="14403" dirty="0">
                <a:latin typeface="Times New Roman"/>
                <a:cs typeface="Times New Roman"/>
              </a:rPr>
              <a:t>T</a:t>
            </a:r>
            <a:r>
              <a:rPr sz="750" i="1" spc="5" dirty="0">
                <a:latin typeface="Times New Roman"/>
                <a:cs typeface="Times New Roman"/>
              </a:rPr>
              <a:t>h</a:t>
            </a:r>
            <a:r>
              <a:rPr sz="750" spc="5" dirty="0">
                <a:latin typeface="Times New Roman"/>
                <a:cs typeface="Times New Roman"/>
              </a:rPr>
              <a:t>,</a:t>
            </a:r>
            <a:r>
              <a:rPr sz="750" spc="-100" dirty="0">
                <a:latin typeface="Times New Roman"/>
                <a:cs typeface="Times New Roman"/>
              </a:rPr>
              <a:t> </a:t>
            </a:r>
            <a:r>
              <a:rPr sz="750" i="1" spc="20" dirty="0">
                <a:latin typeface="Times New Roman"/>
                <a:cs typeface="Times New Roman"/>
              </a:rPr>
              <a:t>out</a:t>
            </a:r>
            <a:r>
              <a:rPr sz="750" i="1" spc="65" dirty="0">
                <a:latin typeface="Times New Roman"/>
                <a:cs typeface="Times New Roman"/>
              </a:rPr>
              <a:t> </a:t>
            </a:r>
            <a:r>
              <a:rPr sz="2025" spc="-7" baseline="14403" dirty="0">
                <a:latin typeface="Symbol"/>
                <a:cs typeface="Symbol"/>
              </a:rPr>
              <a:t></a:t>
            </a:r>
            <a:r>
              <a:rPr sz="2025" spc="-187" baseline="14403" dirty="0">
                <a:latin typeface="Times New Roman"/>
                <a:cs typeface="Times New Roman"/>
              </a:rPr>
              <a:t> </a:t>
            </a:r>
            <a:r>
              <a:rPr sz="2025" i="1" spc="7" baseline="14403" dirty="0">
                <a:latin typeface="Times New Roman"/>
                <a:cs typeface="Times New Roman"/>
              </a:rPr>
              <a:t>T</a:t>
            </a:r>
            <a:r>
              <a:rPr sz="750" i="1" spc="5" dirty="0">
                <a:latin typeface="Times New Roman"/>
                <a:cs typeface="Times New Roman"/>
              </a:rPr>
              <a:t>c</a:t>
            </a:r>
            <a:r>
              <a:rPr sz="750" spc="5" dirty="0">
                <a:latin typeface="Times New Roman"/>
                <a:cs typeface="Times New Roman"/>
              </a:rPr>
              <a:t>,</a:t>
            </a:r>
            <a:r>
              <a:rPr sz="750" spc="-125" dirty="0">
                <a:latin typeface="Times New Roman"/>
                <a:cs typeface="Times New Roman"/>
              </a:rPr>
              <a:t> </a:t>
            </a:r>
            <a:r>
              <a:rPr sz="750" i="1" spc="20" dirty="0">
                <a:latin typeface="Times New Roman"/>
                <a:cs typeface="Times New Roman"/>
              </a:rPr>
              <a:t>out </a:t>
            </a:r>
            <a:r>
              <a:rPr sz="2025" spc="-7" baseline="18518" dirty="0">
                <a:latin typeface="Symbol"/>
                <a:cs typeface="Symbol"/>
              </a:rPr>
              <a:t></a:t>
            </a:r>
            <a:endParaRPr sz="2025" baseline="18518">
              <a:latin typeface="Symbol"/>
              <a:cs typeface="Symbol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800415" y="4116387"/>
            <a:ext cx="786765" cy="0"/>
          </a:xfrm>
          <a:custGeom>
            <a:avLst/>
            <a:gdLst/>
            <a:ahLst/>
            <a:cxnLst/>
            <a:rect l="l" t="t" r="r" b="b"/>
            <a:pathLst>
              <a:path w="786764">
                <a:moveTo>
                  <a:pt x="0" y="0"/>
                </a:moveTo>
                <a:lnTo>
                  <a:pt x="786193" y="0"/>
                </a:lnTo>
              </a:path>
            </a:pathLst>
          </a:custGeom>
          <a:ln w="71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1880107" y="4222811"/>
            <a:ext cx="687070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451484" algn="l"/>
              </a:tabLst>
            </a:pPr>
            <a:r>
              <a:rPr sz="750" i="1" spc="30" dirty="0">
                <a:latin typeface="Times New Roman"/>
                <a:cs typeface="Times New Roman"/>
              </a:rPr>
              <a:t>h</a:t>
            </a:r>
            <a:r>
              <a:rPr sz="750" spc="30" dirty="0">
                <a:latin typeface="Times New Roman"/>
                <a:cs typeface="Times New Roman"/>
              </a:rPr>
              <a:t>,</a:t>
            </a:r>
            <a:r>
              <a:rPr sz="750" spc="-120" dirty="0">
                <a:latin typeface="Times New Roman"/>
                <a:cs typeface="Times New Roman"/>
              </a:rPr>
              <a:t> </a:t>
            </a:r>
            <a:r>
              <a:rPr sz="750" i="1" spc="10" dirty="0">
                <a:latin typeface="Times New Roman"/>
                <a:cs typeface="Times New Roman"/>
              </a:rPr>
              <a:t>in	</a:t>
            </a:r>
            <a:r>
              <a:rPr sz="750" i="1" spc="30" dirty="0">
                <a:latin typeface="Times New Roman"/>
                <a:cs typeface="Times New Roman"/>
              </a:rPr>
              <a:t>h</a:t>
            </a:r>
            <a:r>
              <a:rPr sz="750" spc="30" dirty="0">
                <a:latin typeface="Times New Roman"/>
                <a:cs typeface="Times New Roman"/>
              </a:rPr>
              <a:t>,</a:t>
            </a:r>
            <a:r>
              <a:rPr sz="750" spc="-140" dirty="0">
                <a:latin typeface="Times New Roman"/>
                <a:cs typeface="Times New Roman"/>
              </a:rPr>
              <a:t> </a:t>
            </a:r>
            <a:r>
              <a:rPr sz="750" i="1" spc="20" dirty="0">
                <a:latin typeface="Times New Roman"/>
                <a:cs typeface="Times New Roman"/>
              </a:rPr>
              <a:t>out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611631" y="3655059"/>
            <a:ext cx="2623185" cy="394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ts val="1365"/>
              </a:lnSpc>
              <a:spcBef>
                <a:spcPts val="100"/>
              </a:spcBef>
            </a:pP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using </a:t>
            </a:r>
            <a:r>
              <a:rPr sz="1200" dirty="0">
                <a:latin typeface="Times New Roman"/>
                <a:cs typeface="Times New Roman"/>
              </a:rPr>
              <a:t>Eqs.[(7.8.a) </a:t>
            </a:r>
            <a:r>
              <a:rPr sz="1200" spc="-5" dirty="0">
                <a:latin typeface="Times New Roman"/>
                <a:cs typeface="Times New Roman"/>
              </a:rPr>
              <a:t>&amp; (7.8.b)], we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have;</a:t>
            </a:r>
            <a:endParaRPr sz="1200">
              <a:latin typeface="Times New Roman"/>
              <a:cs typeface="Times New Roman"/>
            </a:endParaRPr>
          </a:p>
          <a:p>
            <a:pPr marL="516890" algn="ctr">
              <a:lnSpc>
                <a:spcPts val="1545"/>
              </a:lnSpc>
            </a:pPr>
            <a:r>
              <a:rPr sz="2025" i="1" spc="-427" baseline="-16460" dirty="0">
                <a:latin typeface="Times New Roman"/>
                <a:cs typeface="Times New Roman"/>
              </a:rPr>
              <a:t>Q</a:t>
            </a:r>
            <a:r>
              <a:rPr sz="1350" spc="-285" dirty="0">
                <a:latin typeface="MT Extra"/>
                <a:cs typeface="MT Extra"/>
              </a:rPr>
              <a:t></a:t>
            </a:r>
            <a:endParaRPr sz="1350">
              <a:latin typeface="MT Extra"/>
              <a:cs typeface="MT Extra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2105660" y="4108882"/>
            <a:ext cx="24257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4620" indent="-121920">
              <a:lnSpc>
                <a:spcPct val="100000"/>
              </a:lnSpc>
              <a:spcBef>
                <a:spcPts val="95"/>
              </a:spcBef>
              <a:buFont typeface="Symbol"/>
              <a:buChar char=""/>
              <a:tabLst>
                <a:tab pos="134620" algn="l"/>
              </a:tabLst>
            </a:pPr>
            <a:r>
              <a:rPr sz="1350" i="1" spc="-5" dirty="0">
                <a:latin typeface="Times New Roman"/>
                <a:cs typeface="Times New Roman"/>
              </a:rPr>
              <a:t>T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070863" y="3974770"/>
            <a:ext cx="281622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  <a:tabLst>
                <a:tab pos="2040889" algn="l"/>
              </a:tabLst>
            </a:pPr>
            <a:r>
              <a:rPr sz="1350" i="1" spc="-325" dirty="0">
                <a:latin typeface="Times New Roman"/>
                <a:cs typeface="Times New Roman"/>
              </a:rPr>
              <a:t>m</a:t>
            </a:r>
            <a:r>
              <a:rPr sz="2025" spc="-487" baseline="2057" dirty="0">
                <a:latin typeface="MT Extra"/>
                <a:cs typeface="MT Extra"/>
              </a:rPr>
              <a:t></a:t>
            </a:r>
            <a:r>
              <a:rPr sz="2025" spc="-487" baseline="2057" dirty="0">
                <a:latin typeface="Times New Roman"/>
                <a:cs typeface="Times New Roman"/>
              </a:rPr>
              <a:t>                </a:t>
            </a:r>
            <a:r>
              <a:rPr sz="1125" i="1" spc="22" baseline="-25925" dirty="0">
                <a:latin typeface="Times New Roman"/>
                <a:cs typeface="Times New Roman"/>
              </a:rPr>
              <a:t>h </a:t>
            </a:r>
            <a:r>
              <a:rPr sz="1350" i="1" spc="95" dirty="0">
                <a:latin typeface="Times New Roman"/>
                <a:cs typeface="Times New Roman"/>
              </a:rPr>
              <a:t>C</a:t>
            </a:r>
            <a:r>
              <a:rPr sz="1125" i="1" spc="142" baseline="-25925" dirty="0">
                <a:latin typeface="Times New Roman"/>
                <a:cs typeface="Times New Roman"/>
              </a:rPr>
              <a:t>p</a:t>
            </a:r>
            <a:r>
              <a:rPr sz="1125" i="1" spc="142" baseline="-44444" dirty="0">
                <a:latin typeface="Times New Roman"/>
                <a:cs typeface="Times New Roman"/>
              </a:rPr>
              <a:t>h </a:t>
            </a:r>
            <a:r>
              <a:rPr sz="1125" i="1" spc="292" baseline="-44444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80" dirty="0">
                <a:latin typeface="Times New Roman"/>
                <a:cs typeface="Times New Roman"/>
              </a:rPr>
              <a:t> </a:t>
            </a:r>
            <a:r>
              <a:rPr sz="2025" i="1" spc="-7" baseline="-43209" dirty="0">
                <a:latin typeface="Times New Roman"/>
                <a:cs typeface="Times New Roman"/>
              </a:rPr>
              <a:t>T	</a:t>
            </a:r>
            <a:r>
              <a:rPr sz="1350" spc="15" dirty="0">
                <a:latin typeface="MT Extra"/>
                <a:cs typeface="MT Extra"/>
              </a:rPr>
              <a:t></a:t>
            </a:r>
            <a:r>
              <a:rPr sz="1350" spc="15" dirty="0">
                <a:latin typeface="Times New Roman"/>
                <a:cs typeface="Times New Roman"/>
              </a:rPr>
              <a:t>(7.19.</a:t>
            </a:r>
            <a:r>
              <a:rPr sz="1350" i="1" spc="15" dirty="0">
                <a:latin typeface="Times New Roman"/>
                <a:cs typeface="Times New Roman"/>
              </a:rPr>
              <a:t>a</a:t>
            </a:r>
            <a:r>
              <a:rPr sz="1350" spc="1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624331" y="4359147"/>
            <a:ext cx="2876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-30" dirty="0">
                <a:latin typeface="Times New Roman"/>
                <a:cs typeface="Times New Roman"/>
              </a:rPr>
              <a:t>n</a:t>
            </a:r>
            <a:r>
              <a:rPr sz="1200" spc="15" dirty="0">
                <a:latin typeface="Times New Roman"/>
                <a:cs typeface="Times New Roman"/>
              </a:rPr>
              <a:t>d</a:t>
            </a:r>
            <a:r>
              <a:rPr sz="1200" spc="-5" dirty="0">
                <a:latin typeface="Times New Roman"/>
                <a:cs typeface="Times New Roman"/>
              </a:rPr>
              <a:t>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1787270" y="4817427"/>
            <a:ext cx="773430" cy="0"/>
          </a:xfrm>
          <a:custGeom>
            <a:avLst/>
            <a:gdLst/>
            <a:ahLst/>
            <a:cxnLst/>
            <a:rect l="l" t="t" r="r" b="b"/>
            <a:pathLst>
              <a:path w="773430">
                <a:moveTo>
                  <a:pt x="0" y="0"/>
                </a:moveTo>
                <a:lnTo>
                  <a:pt x="773239" y="0"/>
                </a:lnTo>
              </a:path>
            </a:pathLst>
          </a:custGeom>
          <a:ln w="71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1864867" y="4923851"/>
            <a:ext cx="679450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502920" algn="l"/>
              </a:tabLst>
            </a:pPr>
            <a:r>
              <a:rPr sz="750" i="1" spc="35" dirty="0">
                <a:latin typeface="Times New Roman"/>
                <a:cs typeface="Times New Roman"/>
              </a:rPr>
              <a:t>c</a:t>
            </a:r>
            <a:r>
              <a:rPr sz="750" spc="35" dirty="0">
                <a:latin typeface="Times New Roman"/>
                <a:cs typeface="Times New Roman"/>
              </a:rPr>
              <a:t>,</a:t>
            </a:r>
            <a:r>
              <a:rPr sz="750" spc="-120" dirty="0">
                <a:latin typeface="Times New Roman"/>
                <a:cs typeface="Times New Roman"/>
              </a:rPr>
              <a:t> </a:t>
            </a:r>
            <a:r>
              <a:rPr sz="750" i="1" spc="20" dirty="0">
                <a:latin typeface="Times New Roman"/>
                <a:cs typeface="Times New Roman"/>
              </a:rPr>
              <a:t>out	</a:t>
            </a:r>
            <a:r>
              <a:rPr sz="750" i="1" spc="25" dirty="0">
                <a:latin typeface="Times New Roman"/>
                <a:cs typeface="Times New Roman"/>
              </a:rPr>
              <a:t>c</a:t>
            </a:r>
            <a:r>
              <a:rPr sz="750" spc="25" dirty="0">
                <a:latin typeface="Times New Roman"/>
                <a:cs typeface="Times New Roman"/>
              </a:rPr>
              <a:t>,</a:t>
            </a:r>
            <a:r>
              <a:rPr sz="750" spc="-140" dirty="0">
                <a:latin typeface="Times New Roman"/>
                <a:cs typeface="Times New Roman"/>
              </a:rPr>
              <a:t> </a:t>
            </a:r>
            <a:r>
              <a:rPr sz="750" i="1" spc="10" dirty="0">
                <a:latin typeface="Times New Roman"/>
                <a:cs typeface="Times New Roman"/>
              </a:rPr>
              <a:t>in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3071876" y="4675811"/>
            <a:ext cx="75311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5" dirty="0">
                <a:latin typeface="MT Extra"/>
                <a:cs typeface="MT Extra"/>
              </a:rPr>
              <a:t></a:t>
            </a:r>
            <a:r>
              <a:rPr sz="1350" spc="5" dirty="0">
                <a:latin typeface="Times New Roman"/>
                <a:cs typeface="Times New Roman"/>
              </a:rPr>
              <a:t>(7.19.</a:t>
            </a:r>
            <a:r>
              <a:rPr sz="1350" i="1" spc="5" dirty="0">
                <a:latin typeface="Times New Roman"/>
                <a:cs typeface="Times New Roman"/>
              </a:rPr>
              <a:t>b</a:t>
            </a:r>
            <a:r>
              <a:rPr sz="1350" spc="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2071116" y="4520362"/>
            <a:ext cx="18542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025" i="1" spc="-427" baseline="-16460" dirty="0">
                <a:latin typeface="Times New Roman"/>
                <a:cs typeface="Times New Roman"/>
              </a:rPr>
              <a:t>Q</a:t>
            </a:r>
            <a:r>
              <a:rPr sz="1350" spc="-285" dirty="0">
                <a:latin typeface="MT Extra"/>
                <a:cs typeface="MT Extra"/>
              </a:rPr>
              <a:t></a:t>
            </a:r>
            <a:endParaRPr sz="1350">
              <a:latin typeface="MT Extra"/>
              <a:cs typeface="MT Extra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2142235" y="4809923"/>
            <a:ext cx="24257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4620" indent="-121920">
              <a:lnSpc>
                <a:spcPct val="100000"/>
              </a:lnSpc>
              <a:spcBef>
                <a:spcPts val="95"/>
              </a:spcBef>
              <a:buFont typeface="Symbol"/>
              <a:buChar char=""/>
              <a:tabLst>
                <a:tab pos="134620" algn="l"/>
              </a:tabLst>
            </a:pPr>
            <a:r>
              <a:rPr sz="1350" i="1" spc="-5" dirty="0">
                <a:latin typeface="Times New Roman"/>
                <a:cs typeface="Times New Roman"/>
              </a:rPr>
              <a:t>T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083563" y="4675811"/>
            <a:ext cx="83883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350" i="1" spc="-325" dirty="0">
                <a:latin typeface="Times New Roman"/>
                <a:cs typeface="Times New Roman"/>
              </a:rPr>
              <a:t>m</a:t>
            </a:r>
            <a:r>
              <a:rPr sz="2025" spc="-487" baseline="2057" dirty="0">
                <a:latin typeface="MT Extra"/>
                <a:cs typeface="MT Extra"/>
              </a:rPr>
              <a:t></a:t>
            </a:r>
            <a:r>
              <a:rPr sz="2025" spc="-487" baseline="2057" dirty="0">
                <a:latin typeface="Times New Roman"/>
                <a:cs typeface="Times New Roman"/>
              </a:rPr>
              <a:t> </a:t>
            </a:r>
            <a:r>
              <a:rPr sz="1125" i="1" spc="22" baseline="-25925" dirty="0">
                <a:latin typeface="Times New Roman"/>
                <a:cs typeface="Times New Roman"/>
              </a:rPr>
              <a:t>c </a:t>
            </a:r>
            <a:r>
              <a:rPr sz="1350" i="1" spc="90" dirty="0">
                <a:latin typeface="Times New Roman"/>
                <a:cs typeface="Times New Roman"/>
              </a:rPr>
              <a:t>C</a:t>
            </a:r>
            <a:r>
              <a:rPr sz="1125" i="1" spc="135" baseline="-25925" dirty="0">
                <a:latin typeface="Times New Roman"/>
                <a:cs typeface="Times New Roman"/>
              </a:rPr>
              <a:t>p</a:t>
            </a:r>
            <a:r>
              <a:rPr sz="1125" i="1" spc="135" baseline="-44444" dirty="0">
                <a:latin typeface="Times New Roman"/>
                <a:cs typeface="Times New Roman"/>
              </a:rPr>
              <a:t>c </a:t>
            </a: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-120" dirty="0">
                <a:latin typeface="Times New Roman"/>
                <a:cs typeface="Times New Roman"/>
              </a:rPr>
              <a:t> </a:t>
            </a:r>
            <a:r>
              <a:rPr sz="2025" i="1" spc="-7" baseline="-43209" dirty="0">
                <a:latin typeface="Times New Roman"/>
                <a:cs typeface="Times New Roman"/>
              </a:rPr>
              <a:t>T</a:t>
            </a:r>
            <a:endParaRPr sz="2025" baseline="-43209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624331" y="5060188"/>
            <a:ext cx="3423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Substituting </a:t>
            </a:r>
            <a:r>
              <a:rPr sz="1200" dirty="0">
                <a:latin typeface="Times New Roman"/>
                <a:cs typeface="Times New Roman"/>
              </a:rPr>
              <a:t>both </a:t>
            </a:r>
            <a:r>
              <a:rPr sz="1200" spc="-10" dirty="0">
                <a:latin typeface="Times New Roman"/>
                <a:cs typeface="Times New Roman"/>
              </a:rPr>
              <a:t>above </a:t>
            </a:r>
            <a:r>
              <a:rPr sz="1200" spc="-5" dirty="0">
                <a:latin typeface="Times New Roman"/>
                <a:cs typeface="Times New Roman"/>
              </a:rPr>
              <a:t>equations </a:t>
            </a:r>
            <a:r>
              <a:rPr sz="1200" spc="-10" dirty="0">
                <a:latin typeface="Times New Roman"/>
                <a:cs typeface="Times New Roman"/>
              </a:rPr>
              <a:t>into </a:t>
            </a:r>
            <a:r>
              <a:rPr sz="1200" spc="-5" dirty="0">
                <a:latin typeface="Times New Roman"/>
                <a:cs typeface="Times New Roman"/>
              </a:rPr>
              <a:t>Eq.(7.18),</a:t>
            </a:r>
            <a:r>
              <a:rPr sz="1200" spc="1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gives;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1345882" y="5557710"/>
            <a:ext cx="836930" cy="0"/>
          </a:xfrm>
          <a:custGeom>
            <a:avLst/>
            <a:gdLst/>
            <a:ahLst/>
            <a:cxnLst/>
            <a:rect l="l" t="t" r="r" b="b"/>
            <a:pathLst>
              <a:path w="836930">
                <a:moveTo>
                  <a:pt x="0" y="0"/>
                </a:moveTo>
                <a:lnTo>
                  <a:pt x="836676" y="0"/>
                </a:lnTo>
              </a:path>
            </a:pathLst>
          </a:custGeom>
          <a:ln w="71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978467" y="5557710"/>
            <a:ext cx="786130" cy="0"/>
          </a:xfrm>
          <a:custGeom>
            <a:avLst/>
            <a:gdLst/>
            <a:ahLst/>
            <a:cxnLst/>
            <a:rect l="l" t="t" r="r" b="b"/>
            <a:pathLst>
              <a:path w="786129">
                <a:moveTo>
                  <a:pt x="0" y="0"/>
                </a:moveTo>
                <a:lnTo>
                  <a:pt x="785812" y="0"/>
                </a:lnTo>
              </a:path>
            </a:pathLst>
          </a:custGeom>
          <a:ln w="71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944492" y="5557710"/>
            <a:ext cx="773430" cy="0"/>
          </a:xfrm>
          <a:custGeom>
            <a:avLst/>
            <a:gdLst/>
            <a:ahLst/>
            <a:cxnLst/>
            <a:rect l="l" t="t" r="r" b="b"/>
            <a:pathLst>
              <a:path w="773429">
                <a:moveTo>
                  <a:pt x="0" y="0"/>
                </a:moveTo>
                <a:lnTo>
                  <a:pt x="773239" y="0"/>
                </a:lnTo>
              </a:path>
            </a:pathLst>
          </a:custGeom>
          <a:ln w="71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582798" y="6095491"/>
            <a:ext cx="352425" cy="0"/>
          </a:xfrm>
          <a:custGeom>
            <a:avLst/>
            <a:gdLst/>
            <a:ahLst/>
            <a:cxnLst/>
            <a:rect l="l" t="t" r="r" b="b"/>
            <a:pathLst>
              <a:path w="352425">
                <a:moveTo>
                  <a:pt x="0" y="0"/>
                </a:moveTo>
                <a:lnTo>
                  <a:pt x="352044" y="0"/>
                </a:lnTo>
              </a:path>
            </a:pathLst>
          </a:custGeom>
          <a:ln w="71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3132835" y="6069998"/>
            <a:ext cx="1726564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448309" algn="l"/>
                <a:tab pos="1002665" algn="l"/>
                <a:tab pos="1496695" algn="l"/>
              </a:tabLst>
            </a:pPr>
            <a:r>
              <a:rPr sz="750" i="1" spc="30" dirty="0">
                <a:latin typeface="Times New Roman"/>
                <a:cs typeface="Times New Roman"/>
              </a:rPr>
              <a:t>h</a:t>
            </a:r>
            <a:r>
              <a:rPr sz="750" spc="30" dirty="0">
                <a:latin typeface="Times New Roman"/>
                <a:cs typeface="Times New Roman"/>
              </a:rPr>
              <a:t>,</a:t>
            </a:r>
            <a:r>
              <a:rPr sz="750" spc="-120" dirty="0">
                <a:latin typeface="Times New Roman"/>
                <a:cs typeface="Times New Roman"/>
              </a:rPr>
              <a:t> </a:t>
            </a:r>
            <a:r>
              <a:rPr sz="750" i="1" spc="10" dirty="0">
                <a:latin typeface="Times New Roman"/>
                <a:cs typeface="Times New Roman"/>
              </a:rPr>
              <a:t>in	</a:t>
            </a:r>
            <a:r>
              <a:rPr sz="750" i="1" spc="35" dirty="0">
                <a:latin typeface="Times New Roman"/>
                <a:cs typeface="Times New Roman"/>
              </a:rPr>
              <a:t>c</a:t>
            </a:r>
            <a:r>
              <a:rPr sz="750" spc="35" dirty="0">
                <a:latin typeface="Times New Roman"/>
                <a:cs typeface="Times New Roman"/>
              </a:rPr>
              <a:t>,</a:t>
            </a:r>
            <a:r>
              <a:rPr sz="750" spc="-120" dirty="0">
                <a:latin typeface="Times New Roman"/>
                <a:cs typeface="Times New Roman"/>
              </a:rPr>
              <a:t> </a:t>
            </a:r>
            <a:r>
              <a:rPr sz="750" i="1" spc="10" dirty="0">
                <a:latin typeface="Times New Roman"/>
                <a:cs typeface="Times New Roman"/>
              </a:rPr>
              <a:t>in	</a:t>
            </a:r>
            <a:r>
              <a:rPr sz="750" i="1" spc="30" dirty="0">
                <a:latin typeface="Times New Roman"/>
                <a:cs typeface="Times New Roman"/>
              </a:rPr>
              <a:t>h</a:t>
            </a:r>
            <a:r>
              <a:rPr sz="750" spc="30" dirty="0">
                <a:latin typeface="Times New Roman"/>
                <a:cs typeface="Times New Roman"/>
              </a:rPr>
              <a:t>,</a:t>
            </a:r>
            <a:r>
              <a:rPr sz="750" spc="-100" dirty="0">
                <a:latin typeface="Times New Roman"/>
                <a:cs typeface="Times New Roman"/>
              </a:rPr>
              <a:t> </a:t>
            </a:r>
            <a:r>
              <a:rPr sz="750" i="1" spc="20" dirty="0">
                <a:latin typeface="Times New Roman"/>
                <a:cs typeface="Times New Roman"/>
              </a:rPr>
              <a:t>out	</a:t>
            </a:r>
            <a:r>
              <a:rPr sz="750" i="1" spc="35" dirty="0">
                <a:latin typeface="Times New Roman"/>
                <a:cs typeface="Times New Roman"/>
              </a:rPr>
              <a:t>c</a:t>
            </a:r>
            <a:r>
              <a:rPr sz="750" spc="35" dirty="0">
                <a:latin typeface="Times New Roman"/>
                <a:cs typeface="Times New Roman"/>
              </a:rPr>
              <a:t>,</a:t>
            </a:r>
            <a:r>
              <a:rPr sz="750" spc="-145" dirty="0">
                <a:latin typeface="Times New Roman"/>
                <a:cs typeface="Times New Roman"/>
              </a:rPr>
              <a:t> </a:t>
            </a:r>
            <a:r>
              <a:rPr sz="750" i="1" spc="20" dirty="0">
                <a:latin typeface="Times New Roman"/>
                <a:cs typeface="Times New Roman"/>
              </a:rPr>
              <a:t>out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480819" y="5664614"/>
            <a:ext cx="627380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451484" algn="l"/>
              </a:tabLst>
            </a:pPr>
            <a:r>
              <a:rPr sz="750" i="1" spc="40" dirty="0">
                <a:latin typeface="Times New Roman"/>
                <a:cs typeface="Times New Roman"/>
              </a:rPr>
              <a:t>h</a:t>
            </a:r>
            <a:r>
              <a:rPr sz="750" spc="40" dirty="0">
                <a:latin typeface="Times New Roman"/>
                <a:cs typeface="Times New Roman"/>
              </a:rPr>
              <a:t>,</a:t>
            </a:r>
            <a:r>
              <a:rPr sz="750" spc="-120" dirty="0">
                <a:latin typeface="Times New Roman"/>
                <a:cs typeface="Times New Roman"/>
              </a:rPr>
              <a:t> </a:t>
            </a:r>
            <a:r>
              <a:rPr sz="750" i="1" spc="10" dirty="0">
                <a:latin typeface="Times New Roman"/>
                <a:cs typeface="Times New Roman"/>
              </a:rPr>
              <a:t>in	</a:t>
            </a:r>
            <a:r>
              <a:rPr sz="750" i="1" spc="35" dirty="0">
                <a:latin typeface="Times New Roman"/>
                <a:cs typeface="Times New Roman"/>
              </a:rPr>
              <a:t>c</a:t>
            </a:r>
            <a:r>
              <a:rPr sz="750" spc="35" dirty="0">
                <a:latin typeface="Times New Roman"/>
                <a:cs typeface="Times New Roman"/>
              </a:rPr>
              <a:t>,</a:t>
            </a:r>
            <a:r>
              <a:rPr sz="750" spc="-155" dirty="0">
                <a:latin typeface="Times New Roman"/>
                <a:cs typeface="Times New Roman"/>
              </a:rPr>
              <a:t> </a:t>
            </a:r>
            <a:r>
              <a:rPr sz="750" i="1" spc="10" dirty="0">
                <a:latin typeface="Times New Roman"/>
                <a:cs typeface="Times New Roman"/>
              </a:rPr>
              <a:t>in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5473700" y="5956139"/>
            <a:ext cx="762000" cy="230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15" dirty="0">
                <a:latin typeface="MT Extra"/>
                <a:cs typeface="MT Extra"/>
              </a:rPr>
              <a:t></a:t>
            </a:r>
            <a:r>
              <a:rPr sz="1350" spc="15" dirty="0">
                <a:latin typeface="Times New Roman"/>
                <a:cs typeface="Times New Roman"/>
              </a:rPr>
              <a:t>(7.20.</a:t>
            </a:r>
            <a:r>
              <a:rPr sz="1350" i="1" spc="15" dirty="0">
                <a:latin typeface="Times New Roman"/>
                <a:cs typeface="Times New Roman"/>
              </a:rPr>
              <a:t>a</a:t>
            </a:r>
            <a:r>
              <a:rPr sz="1350" spc="1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2656332" y="6041483"/>
            <a:ext cx="185420" cy="230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025" i="1" spc="-434" baseline="-16460" dirty="0">
                <a:latin typeface="Times New Roman"/>
                <a:cs typeface="Times New Roman"/>
              </a:rPr>
              <a:t>Q</a:t>
            </a:r>
            <a:r>
              <a:rPr sz="1350" spc="-290" dirty="0">
                <a:latin typeface="MT Extra"/>
                <a:cs typeface="MT Extra"/>
              </a:rPr>
              <a:t></a:t>
            </a:r>
            <a:endParaRPr sz="1350">
              <a:latin typeface="MT Extra"/>
              <a:cs typeface="MT Extra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3256279" y="5501987"/>
            <a:ext cx="1170940" cy="230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  <a:tabLst>
                <a:tab pos="1010285" algn="l"/>
              </a:tabLst>
            </a:pPr>
            <a:r>
              <a:rPr sz="2025" i="1" spc="-434" baseline="-16460" dirty="0">
                <a:latin typeface="Times New Roman"/>
                <a:cs typeface="Times New Roman"/>
              </a:rPr>
              <a:t>Q</a:t>
            </a:r>
            <a:r>
              <a:rPr sz="1350" spc="-290" dirty="0">
                <a:latin typeface="MT Extra"/>
                <a:cs typeface="MT Extra"/>
              </a:rPr>
              <a:t></a:t>
            </a:r>
            <a:r>
              <a:rPr sz="1350" spc="-290" dirty="0">
                <a:latin typeface="Times New Roman"/>
                <a:cs typeface="Times New Roman"/>
              </a:rPr>
              <a:t>	</a:t>
            </a:r>
            <a:r>
              <a:rPr sz="2025" i="1" spc="-434" baseline="-16460" dirty="0">
                <a:latin typeface="Times New Roman"/>
                <a:cs typeface="Times New Roman"/>
              </a:rPr>
              <a:t>Q</a:t>
            </a:r>
            <a:r>
              <a:rPr sz="1350" spc="-290" dirty="0">
                <a:latin typeface="MT Extra"/>
                <a:cs typeface="MT Extra"/>
              </a:rPr>
              <a:t></a:t>
            </a:r>
            <a:endParaRPr sz="1350">
              <a:latin typeface="MT Extra"/>
              <a:cs typeface="MT Extra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3757676" y="5956139"/>
            <a:ext cx="394970" cy="230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5" dirty="0">
                <a:latin typeface="Times New Roman"/>
                <a:cs typeface="Times New Roman"/>
              </a:rPr>
              <a:t>) 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185" dirty="0">
                <a:latin typeface="Times New Roman"/>
                <a:cs typeface="Times New Roman"/>
              </a:rPr>
              <a:t> </a:t>
            </a:r>
            <a:r>
              <a:rPr sz="1350" spc="-25" dirty="0">
                <a:latin typeface="Times New Roman"/>
                <a:cs typeface="Times New Roman"/>
              </a:rPr>
              <a:t>(</a:t>
            </a:r>
            <a:r>
              <a:rPr sz="1350" i="1" spc="-25" dirty="0">
                <a:latin typeface="Times New Roman"/>
                <a:cs typeface="Times New Roman"/>
              </a:rPr>
              <a:t>T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2265679" y="5846690"/>
            <a:ext cx="2764155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5"/>
              </a:spcBef>
              <a:tabLst>
                <a:tab pos="1104900" algn="l"/>
                <a:tab pos="2153285" algn="l"/>
                <a:tab pos="2607945" algn="l"/>
              </a:tabLst>
            </a:pP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2025" i="1" spc="-7" baseline="34979" dirty="0">
                <a:latin typeface="Times New Roman"/>
                <a:cs typeface="Times New Roman"/>
              </a:rPr>
              <a:t>U</a:t>
            </a:r>
            <a:r>
              <a:rPr sz="2025" i="1" spc="150" baseline="34979" dirty="0">
                <a:latin typeface="Times New Roman"/>
                <a:cs typeface="Times New Roman"/>
              </a:rPr>
              <a:t> </a:t>
            </a:r>
            <a:r>
              <a:rPr sz="2025" i="1" spc="-37" baseline="34979" dirty="0">
                <a:latin typeface="Times New Roman"/>
                <a:cs typeface="Times New Roman"/>
              </a:rPr>
              <a:t>A</a:t>
            </a:r>
            <a:r>
              <a:rPr sz="1125" i="1" spc="-37" baseline="40740" dirty="0">
                <a:latin typeface="Times New Roman"/>
                <a:cs typeface="Times New Roman"/>
              </a:rPr>
              <a:t>s </a:t>
            </a:r>
            <a:r>
              <a:rPr sz="1125" i="1" spc="172" baseline="40740" dirty="0">
                <a:latin typeface="Times New Roman"/>
                <a:cs typeface="Times New Roman"/>
              </a:rPr>
              <a:t> </a:t>
            </a:r>
            <a:r>
              <a:rPr sz="2200" spc="-160" dirty="0">
                <a:latin typeface="Symbol"/>
                <a:cs typeface="Symbol"/>
              </a:rPr>
              <a:t></a:t>
            </a:r>
            <a:r>
              <a:rPr sz="1350" spc="-160" dirty="0">
                <a:latin typeface="Times New Roman"/>
                <a:cs typeface="Times New Roman"/>
              </a:rPr>
              <a:t>(</a:t>
            </a:r>
            <a:r>
              <a:rPr sz="1350" i="1" spc="-160" dirty="0">
                <a:latin typeface="Times New Roman"/>
                <a:cs typeface="Times New Roman"/>
              </a:rPr>
              <a:t>T	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120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T	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120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T	</a:t>
            </a:r>
            <a:r>
              <a:rPr sz="1350" spc="-130" dirty="0">
                <a:latin typeface="Times New Roman"/>
                <a:cs typeface="Times New Roman"/>
              </a:rPr>
              <a:t>)</a:t>
            </a:r>
            <a:r>
              <a:rPr sz="2200" spc="-130" dirty="0">
                <a:latin typeface="Symbol"/>
                <a:cs typeface="Symbol"/>
              </a:rPr>
              <a:t>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4726940" y="5407499"/>
            <a:ext cx="91440" cy="4165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540"/>
              </a:lnSpc>
              <a:spcBef>
                <a:spcPts val="95"/>
              </a:spcBef>
            </a:pPr>
            <a:r>
              <a:rPr sz="1350" spc="-5" dirty="0">
                <a:latin typeface="Symbol"/>
                <a:cs typeface="Symbol"/>
              </a:rPr>
              <a:t></a:t>
            </a:r>
            <a:endParaRPr sz="1350">
              <a:latin typeface="Symbol"/>
              <a:cs typeface="Symbol"/>
            </a:endParaRPr>
          </a:p>
          <a:p>
            <a:pPr marL="12700">
              <a:lnSpc>
                <a:spcPts val="1540"/>
              </a:lnSpc>
            </a:pPr>
            <a:r>
              <a:rPr sz="1350" spc="-5" dirty="0">
                <a:latin typeface="Symbol"/>
                <a:cs typeface="Symbol"/>
              </a:rPr>
              <a:t>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2876804" y="5593427"/>
            <a:ext cx="91440" cy="230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5" dirty="0">
                <a:latin typeface="Symbol"/>
                <a:cs typeface="Symbol"/>
              </a:rPr>
              <a:t>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2191004" y="5508083"/>
            <a:ext cx="91440" cy="230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5" dirty="0">
                <a:latin typeface="Symbol"/>
                <a:cs typeface="Symbol"/>
              </a:rPr>
              <a:t>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2152904" y="5416643"/>
            <a:ext cx="1786255" cy="230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  <a:tabLst>
                <a:tab pos="1653539" algn="l"/>
              </a:tabLst>
            </a:pPr>
            <a:r>
              <a:rPr sz="2025" spc="-7" baseline="10288" dirty="0">
                <a:latin typeface="Symbol"/>
                <a:cs typeface="Symbol"/>
              </a:rPr>
              <a:t></a:t>
            </a:r>
            <a:r>
              <a:rPr sz="2025" spc="-7" baseline="10288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spc="-40" dirty="0">
                <a:latin typeface="Symbol"/>
                <a:cs typeface="Symbol"/>
              </a:rPr>
              <a:t></a:t>
            </a:r>
            <a:r>
              <a:rPr sz="1350" i="1" spc="-40" dirty="0">
                <a:latin typeface="Times New Roman"/>
                <a:cs typeface="Times New Roman"/>
              </a:rPr>
              <a:t>U</a:t>
            </a:r>
            <a:r>
              <a:rPr sz="1350" i="1" spc="225" dirty="0">
                <a:latin typeface="Times New Roman"/>
                <a:cs typeface="Times New Roman"/>
              </a:rPr>
              <a:t> </a:t>
            </a:r>
            <a:r>
              <a:rPr sz="1350" i="1" spc="-10" dirty="0">
                <a:latin typeface="Times New Roman"/>
                <a:cs typeface="Times New Roman"/>
              </a:rPr>
              <a:t>A</a:t>
            </a:r>
            <a:r>
              <a:rPr sz="1125" i="1" spc="-15" baseline="-25925" dirty="0">
                <a:latin typeface="Times New Roman"/>
                <a:cs typeface="Times New Roman"/>
              </a:rPr>
              <a:t>s</a:t>
            </a:r>
            <a:r>
              <a:rPr sz="1125" i="1" spc="-22" baseline="-25925" dirty="0">
                <a:latin typeface="Times New Roman"/>
                <a:cs typeface="Times New Roman"/>
              </a:rPr>
              <a:t> </a:t>
            </a:r>
            <a:r>
              <a:rPr sz="2025" spc="-7" baseline="2057" dirty="0">
                <a:latin typeface="Symbol"/>
                <a:cs typeface="Symbol"/>
              </a:rPr>
              <a:t></a:t>
            </a:r>
            <a:r>
              <a:rPr sz="2025" spc="-7" baseline="2057" dirty="0">
                <a:latin typeface="Times New Roman"/>
                <a:cs typeface="Times New Roman"/>
              </a:rPr>
              <a:t>	</a:t>
            </a:r>
            <a:r>
              <a:rPr sz="1350" spc="-5" dirty="0">
                <a:latin typeface="Symbol"/>
                <a:cs typeface="Symbol"/>
              </a:rPr>
              <a:t>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2191004" y="5614763"/>
            <a:ext cx="91440" cy="230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5" dirty="0">
                <a:latin typeface="Symbol"/>
                <a:cs typeface="Symbol"/>
              </a:rPr>
              <a:t>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243075" y="5508083"/>
            <a:ext cx="91440" cy="230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5" dirty="0">
                <a:latin typeface="Symbol"/>
                <a:cs typeface="Symbol"/>
              </a:rPr>
              <a:t>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1080516" y="5416643"/>
            <a:ext cx="457834" cy="365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ts val="1340"/>
              </a:lnSpc>
              <a:spcBef>
                <a:spcPts val="95"/>
              </a:spcBef>
            </a:pPr>
            <a:r>
              <a:rPr sz="1350" spc="5" dirty="0">
                <a:latin typeface="Times New Roman"/>
                <a:cs typeface="Times New Roman"/>
              </a:rPr>
              <a:t>ln</a:t>
            </a:r>
            <a:r>
              <a:rPr sz="2025" spc="7" baseline="10288" dirty="0">
                <a:latin typeface="Symbol"/>
                <a:cs typeface="Symbol"/>
              </a:rPr>
              <a:t></a:t>
            </a:r>
            <a:endParaRPr sz="2025" baseline="10288">
              <a:latin typeface="Symbol"/>
              <a:cs typeface="Symbol"/>
            </a:endParaRPr>
          </a:p>
          <a:p>
            <a:pPr marR="30480" algn="r">
              <a:lnSpc>
                <a:spcPts val="1340"/>
              </a:lnSpc>
            </a:pPr>
            <a:r>
              <a:rPr sz="1350" i="1" spc="-5" dirty="0">
                <a:latin typeface="Times New Roman"/>
                <a:cs typeface="Times New Roman"/>
              </a:rPr>
              <a:t>T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1243075" y="5614763"/>
            <a:ext cx="91440" cy="230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5" dirty="0">
                <a:latin typeface="Symbol"/>
                <a:cs typeface="Symbol"/>
              </a:rPr>
              <a:t>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1709420" y="5550755"/>
            <a:ext cx="242570" cy="230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4620" indent="-121920">
              <a:lnSpc>
                <a:spcPct val="100000"/>
              </a:lnSpc>
              <a:spcBef>
                <a:spcPts val="95"/>
              </a:spcBef>
              <a:buFont typeface="Symbol"/>
              <a:buChar char=""/>
              <a:tabLst>
                <a:tab pos="134620" algn="l"/>
              </a:tabLst>
            </a:pPr>
            <a:r>
              <a:rPr sz="1350" i="1" spc="-5" dirty="0">
                <a:latin typeface="Times New Roman"/>
                <a:cs typeface="Times New Roman"/>
              </a:rPr>
              <a:t>T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1192275" y="5328251"/>
            <a:ext cx="3663950" cy="230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95"/>
              </a:spcBef>
              <a:tabLst>
                <a:tab pos="1696720" algn="l"/>
                <a:tab pos="2751455" algn="l"/>
              </a:tabLst>
            </a:pPr>
            <a:r>
              <a:rPr sz="2025" spc="-7" baseline="16460" dirty="0">
                <a:latin typeface="Symbol"/>
                <a:cs typeface="Symbol"/>
              </a:rPr>
              <a:t></a:t>
            </a:r>
            <a:r>
              <a:rPr sz="2025" spc="-202" baseline="16460" dirty="0">
                <a:latin typeface="Times New Roman"/>
                <a:cs typeface="Times New Roman"/>
              </a:rPr>
              <a:t> </a:t>
            </a:r>
            <a:r>
              <a:rPr sz="2025" i="1" spc="7" baseline="14403" dirty="0">
                <a:latin typeface="Times New Roman"/>
                <a:cs typeface="Times New Roman"/>
              </a:rPr>
              <a:t>T</a:t>
            </a:r>
            <a:r>
              <a:rPr sz="750" i="1" spc="5" dirty="0">
                <a:latin typeface="Times New Roman"/>
                <a:cs typeface="Times New Roman"/>
              </a:rPr>
              <a:t>h</a:t>
            </a:r>
            <a:r>
              <a:rPr sz="750" spc="5" dirty="0">
                <a:latin typeface="Times New Roman"/>
                <a:cs typeface="Times New Roman"/>
              </a:rPr>
              <a:t>,</a:t>
            </a:r>
            <a:r>
              <a:rPr sz="750" spc="-95" dirty="0">
                <a:latin typeface="Times New Roman"/>
                <a:cs typeface="Times New Roman"/>
              </a:rPr>
              <a:t> </a:t>
            </a:r>
            <a:r>
              <a:rPr sz="750" i="1" spc="20" dirty="0">
                <a:latin typeface="Times New Roman"/>
                <a:cs typeface="Times New Roman"/>
              </a:rPr>
              <a:t>out </a:t>
            </a:r>
            <a:r>
              <a:rPr sz="750" i="1" spc="95" dirty="0">
                <a:latin typeface="Times New Roman"/>
                <a:cs typeface="Times New Roman"/>
              </a:rPr>
              <a:t> </a:t>
            </a:r>
            <a:r>
              <a:rPr sz="2025" spc="-7" baseline="14403" dirty="0">
                <a:latin typeface="Symbol"/>
                <a:cs typeface="Symbol"/>
              </a:rPr>
              <a:t></a:t>
            </a:r>
            <a:r>
              <a:rPr sz="2025" spc="-172" baseline="14403" dirty="0">
                <a:latin typeface="Times New Roman"/>
                <a:cs typeface="Times New Roman"/>
              </a:rPr>
              <a:t> </a:t>
            </a:r>
            <a:r>
              <a:rPr sz="2025" i="1" spc="7" baseline="14403" dirty="0">
                <a:latin typeface="Times New Roman"/>
                <a:cs typeface="Times New Roman"/>
              </a:rPr>
              <a:t>T</a:t>
            </a:r>
            <a:r>
              <a:rPr sz="750" i="1" spc="5" dirty="0">
                <a:latin typeface="Times New Roman"/>
                <a:cs typeface="Times New Roman"/>
              </a:rPr>
              <a:t>c</a:t>
            </a:r>
            <a:r>
              <a:rPr sz="750" spc="5" dirty="0">
                <a:latin typeface="Times New Roman"/>
                <a:cs typeface="Times New Roman"/>
              </a:rPr>
              <a:t>,</a:t>
            </a:r>
            <a:r>
              <a:rPr sz="750" spc="-120" dirty="0">
                <a:latin typeface="Times New Roman"/>
                <a:cs typeface="Times New Roman"/>
              </a:rPr>
              <a:t> </a:t>
            </a:r>
            <a:r>
              <a:rPr sz="750" i="1" spc="20" dirty="0">
                <a:latin typeface="Times New Roman"/>
                <a:cs typeface="Times New Roman"/>
              </a:rPr>
              <a:t>out </a:t>
            </a:r>
            <a:r>
              <a:rPr sz="750" i="1" spc="45" dirty="0">
                <a:latin typeface="Times New Roman"/>
                <a:cs typeface="Times New Roman"/>
              </a:rPr>
              <a:t> </a:t>
            </a:r>
            <a:r>
              <a:rPr sz="2025" spc="-7" baseline="16460" dirty="0">
                <a:latin typeface="Symbol"/>
                <a:cs typeface="Symbol"/>
              </a:rPr>
              <a:t></a:t>
            </a:r>
            <a:r>
              <a:rPr sz="2025" spc="-7" baseline="16460" dirty="0">
                <a:latin typeface="Times New Roman"/>
                <a:cs typeface="Times New Roman"/>
              </a:rPr>
              <a:t>	</a:t>
            </a:r>
            <a:r>
              <a:rPr sz="2025" spc="-7" baseline="10288" dirty="0">
                <a:latin typeface="Symbol"/>
                <a:cs typeface="Symbol"/>
              </a:rPr>
              <a:t></a:t>
            </a:r>
            <a:r>
              <a:rPr sz="2025" spc="-240" baseline="10288" dirty="0">
                <a:latin typeface="Times New Roman"/>
                <a:cs typeface="Times New Roman"/>
              </a:rPr>
              <a:t> </a:t>
            </a:r>
            <a:r>
              <a:rPr sz="2025" i="1" spc="22" baseline="14403" dirty="0">
                <a:latin typeface="Times New Roman"/>
                <a:cs typeface="Times New Roman"/>
              </a:rPr>
              <a:t>T</a:t>
            </a:r>
            <a:r>
              <a:rPr sz="750" i="1" spc="15" dirty="0">
                <a:latin typeface="Times New Roman"/>
                <a:cs typeface="Times New Roman"/>
              </a:rPr>
              <a:t>h</a:t>
            </a:r>
            <a:r>
              <a:rPr sz="750" spc="15" dirty="0">
                <a:latin typeface="Times New Roman"/>
                <a:cs typeface="Times New Roman"/>
              </a:rPr>
              <a:t>,</a:t>
            </a:r>
            <a:r>
              <a:rPr sz="750" spc="-114" dirty="0">
                <a:latin typeface="Times New Roman"/>
                <a:cs typeface="Times New Roman"/>
              </a:rPr>
              <a:t> </a:t>
            </a:r>
            <a:r>
              <a:rPr sz="750" i="1" spc="10" dirty="0">
                <a:latin typeface="Times New Roman"/>
                <a:cs typeface="Times New Roman"/>
              </a:rPr>
              <a:t>in </a:t>
            </a:r>
            <a:r>
              <a:rPr sz="750" i="1" spc="90" dirty="0">
                <a:latin typeface="Times New Roman"/>
                <a:cs typeface="Times New Roman"/>
              </a:rPr>
              <a:t> </a:t>
            </a:r>
            <a:r>
              <a:rPr sz="2025" spc="-7" baseline="14403" dirty="0">
                <a:latin typeface="Symbol"/>
                <a:cs typeface="Symbol"/>
              </a:rPr>
              <a:t></a:t>
            </a:r>
            <a:r>
              <a:rPr sz="2025" spc="-202" baseline="14403" dirty="0">
                <a:latin typeface="Times New Roman"/>
                <a:cs typeface="Times New Roman"/>
              </a:rPr>
              <a:t> </a:t>
            </a:r>
            <a:r>
              <a:rPr sz="2025" i="1" spc="22" baseline="14403" dirty="0">
                <a:latin typeface="Times New Roman"/>
                <a:cs typeface="Times New Roman"/>
              </a:rPr>
              <a:t>T</a:t>
            </a:r>
            <a:r>
              <a:rPr sz="750" i="1" spc="15" dirty="0">
                <a:latin typeface="Times New Roman"/>
                <a:cs typeface="Times New Roman"/>
              </a:rPr>
              <a:t>h</a:t>
            </a:r>
            <a:r>
              <a:rPr sz="750" spc="15" dirty="0">
                <a:latin typeface="Times New Roman"/>
                <a:cs typeface="Times New Roman"/>
              </a:rPr>
              <a:t>,</a:t>
            </a:r>
            <a:r>
              <a:rPr sz="750" spc="-120" dirty="0">
                <a:latin typeface="Times New Roman"/>
                <a:cs typeface="Times New Roman"/>
              </a:rPr>
              <a:t> </a:t>
            </a:r>
            <a:r>
              <a:rPr sz="750" i="1" spc="20" dirty="0">
                <a:latin typeface="Times New Roman"/>
                <a:cs typeface="Times New Roman"/>
              </a:rPr>
              <a:t>out	</a:t>
            </a:r>
            <a:r>
              <a:rPr sz="2025" i="1" spc="22" baseline="14403" dirty="0">
                <a:latin typeface="Times New Roman"/>
                <a:cs typeface="Times New Roman"/>
              </a:rPr>
              <a:t>T</a:t>
            </a:r>
            <a:r>
              <a:rPr sz="750" i="1" spc="15" dirty="0">
                <a:latin typeface="Times New Roman"/>
                <a:cs typeface="Times New Roman"/>
              </a:rPr>
              <a:t>c</a:t>
            </a:r>
            <a:r>
              <a:rPr sz="750" spc="15" dirty="0">
                <a:latin typeface="Times New Roman"/>
                <a:cs typeface="Times New Roman"/>
              </a:rPr>
              <a:t>,</a:t>
            </a:r>
            <a:r>
              <a:rPr sz="750" spc="-120" dirty="0">
                <a:latin typeface="Times New Roman"/>
                <a:cs typeface="Times New Roman"/>
              </a:rPr>
              <a:t> </a:t>
            </a:r>
            <a:r>
              <a:rPr sz="750" i="1" spc="20" dirty="0">
                <a:latin typeface="Times New Roman"/>
                <a:cs typeface="Times New Roman"/>
              </a:rPr>
              <a:t>out</a:t>
            </a:r>
            <a:r>
              <a:rPr sz="750" i="1" spc="60" dirty="0">
                <a:latin typeface="Times New Roman"/>
                <a:cs typeface="Times New Roman"/>
              </a:rPr>
              <a:t> </a:t>
            </a:r>
            <a:r>
              <a:rPr sz="2025" spc="-7" baseline="14403" dirty="0">
                <a:latin typeface="Symbol"/>
                <a:cs typeface="Symbol"/>
              </a:rPr>
              <a:t></a:t>
            </a:r>
            <a:r>
              <a:rPr sz="2025" spc="-195" baseline="14403" dirty="0">
                <a:latin typeface="Times New Roman"/>
                <a:cs typeface="Times New Roman"/>
              </a:rPr>
              <a:t> </a:t>
            </a:r>
            <a:r>
              <a:rPr sz="2025" i="1" spc="7" baseline="14403" dirty="0">
                <a:latin typeface="Times New Roman"/>
                <a:cs typeface="Times New Roman"/>
              </a:rPr>
              <a:t>T</a:t>
            </a:r>
            <a:r>
              <a:rPr sz="750" i="1" spc="5" dirty="0">
                <a:latin typeface="Times New Roman"/>
                <a:cs typeface="Times New Roman"/>
              </a:rPr>
              <a:t>c</a:t>
            </a:r>
            <a:r>
              <a:rPr sz="750" spc="5" dirty="0">
                <a:latin typeface="Times New Roman"/>
                <a:cs typeface="Times New Roman"/>
              </a:rPr>
              <a:t>,</a:t>
            </a:r>
            <a:r>
              <a:rPr sz="750" spc="-120" dirty="0">
                <a:latin typeface="Times New Roman"/>
                <a:cs typeface="Times New Roman"/>
              </a:rPr>
              <a:t> </a:t>
            </a:r>
            <a:r>
              <a:rPr sz="750" i="1" spc="10" dirty="0">
                <a:latin typeface="Times New Roman"/>
                <a:cs typeface="Times New Roman"/>
              </a:rPr>
              <a:t>in</a:t>
            </a:r>
            <a:r>
              <a:rPr sz="750" i="1" spc="15" dirty="0">
                <a:latin typeface="Times New Roman"/>
                <a:cs typeface="Times New Roman"/>
              </a:rPr>
              <a:t> </a:t>
            </a:r>
            <a:r>
              <a:rPr sz="2025" spc="-7" baseline="10288" dirty="0">
                <a:latin typeface="Symbol"/>
                <a:cs typeface="Symbol"/>
              </a:rPr>
              <a:t></a:t>
            </a:r>
            <a:endParaRPr sz="2025" baseline="10288">
              <a:latin typeface="Symbol"/>
              <a:cs typeface="Symbo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624331" y="6319011"/>
            <a:ext cx="229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O</a:t>
            </a: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-5" dirty="0">
                <a:latin typeface="Times New Roman"/>
                <a:cs typeface="Times New Roman"/>
              </a:rPr>
              <a:t>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1346072" y="6805676"/>
            <a:ext cx="837565" cy="0"/>
          </a:xfrm>
          <a:custGeom>
            <a:avLst/>
            <a:gdLst/>
            <a:ahLst/>
            <a:cxnLst/>
            <a:rect l="l" t="t" r="r" b="b"/>
            <a:pathLst>
              <a:path w="837564">
                <a:moveTo>
                  <a:pt x="0" y="0"/>
                </a:moveTo>
                <a:lnTo>
                  <a:pt x="837057" y="0"/>
                </a:lnTo>
              </a:path>
            </a:pathLst>
          </a:custGeom>
          <a:ln w="71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460307" y="6805676"/>
            <a:ext cx="352425" cy="0"/>
          </a:xfrm>
          <a:custGeom>
            <a:avLst/>
            <a:gdLst/>
            <a:ahLst/>
            <a:cxnLst/>
            <a:rect l="l" t="t" r="r" b="b"/>
            <a:pathLst>
              <a:path w="352425">
                <a:moveTo>
                  <a:pt x="0" y="0"/>
                </a:moveTo>
                <a:lnTo>
                  <a:pt x="352234" y="0"/>
                </a:lnTo>
              </a:path>
            </a:pathLst>
          </a:custGeom>
          <a:ln w="71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 txBox="1"/>
          <p:nvPr/>
        </p:nvSpPr>
        <p:spPr>
          <a:xfrm>
            <a:off x="5351779" y="6666179"/>
            <a:ext cx="75628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10" dirty="0">
                <a:latin typeface="MT Extra"/>
                <a:cs typeface="MT Extra"/>
              </a:rPr>
              <a:t></a:t>
            </a:r>
            <a:r>
              <a:rPr sz="1350" spc="10" dirty="0">
                <a:latin typeface="Times New Roman"/>
                <a:cs typeface="Times New Roman"/>
              </a:rPr>
              <a:t>(7.20.</a:t>
            </a:r>
            <a:r>
              <a:rPr sz="1350" i="1" spc="10" dirty="0">
                <a:latin typeface="Times New Roman"/>
                <a:cs typeface="Times New Roman"/>
              </a:rPr>
              <a:t>b</a:t>
            </a:r>
            <a:r>
              <a:rPr sz="1350" spc="1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2828035" y="6556636"/>
            <a:ext cx="2058035" cy="3689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2215"/>
              </a:lnSpc>
              <a:spcBef>
                <a:spcPts val="105"/>
              </a:spcBef>
              <a:tabLst>
                <a:tab pos="408305" algn="l"/>
                <a:tab pos="807085" algn="l"/>
                <a:tab pos="1456690" algn="l"/>
                <a:tab pos="1910714" algn="l"/>
              </a:tabLst>
            </a:pPr>
            <a:r>
              <a:rPr sz="2200" spc="-425" dirty="0">
                <a:latin typeface="Symbol"/>
                <a:cs typeface="Symbol"/>
              </a:rPr>
              <a:t></a:t>
            </a:r>
            <a:r>
              <a:rPr sz="1350" spc="-50" dirty="0">
                <a:latin typeface="Times New Roman"/>
                <a:cs typeface="Times New Roman"/>
              </a:rPr>
              <a:t>(</a:t>
            </a:r>
            <a:r>
              <a:rPr sz="1350" i="1" spc="-5" dirty="0">
                <a:latin typeface="Times New Roman"/>
                <a:cs typeface="Times New Roman"/>
              </a:rPr>
              <a:t>T</a:t>
            </a:r>
            <a:r>
              <a:rPr sz="1350" i="1" dirty="0">
                <a:latin typeface="Times New Roman"/>
                <a:cs typeface="Times New Roman"/>
              </a:rPr>
              <a:t>	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120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T</a:t>
            </a:r>
            <a:r>
              <a:rPr sz="1350" i="1" dirty="0">
                <a:latin typeface="Times New Roman"/>
                <a:cs typeface="Times New Roman"/>
              </a:rPr>
              <a:t>	</a:t>
            </a:r>
            <a:r>
              <a:rPr sz="1350" spc="-5" dirty="0">
                <a:latin typeface="Times New Roman"/>
                <a:cs typeface="Times New Roman"/>
              </a:rPr>
              <a:t>)</a:t>
            </a:r>
            <a:r>
              <a:rPr sz="1350" spc="-4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70" dirty="0">
                <a:latin typeface="Times New Roman"/>
                <a:cs typeface="Times New Roman"/>
              </a:rPr>
              <a:t> </a:t>
            </a:r>
            <a:r>
              <a:rPr sz="1350" spc="-50" dirty="0">
                <a:latin typeface="Times New Roman"/>
                <a:cs typeface="Times New Roman"/>
              </a:rPr>
              <a:t>(</a:t>
            </a:r>
            <a:r>
              <a:rPr sz="1350" i="1" spc="-5" dirty="0">
                <a:latin typeface="Times New Roman"/>
                <a:cs typeface="Times New Roman"/>
              </a:rPr>
              <a:t>T</a:t>
            </a:r>
            <a:r>
              <a:rPr sz="1350" i="1" dirty="0">
                <a:latin typeface="Times New Roman"/>
                <a:cs typeface="Times New Roman"/>
              </a:rPr>
              <a:t>	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120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T</a:t>
            </a:r>
            <a:r>
              <a:rPr sz="1350" i="1" dirty="0">
                <a:latin typeface="Times New Roman"/>
                <a:cs typeface="Times New Roman"/>
              </a:rPr>
              <a:t>	</a:t>
            </a:r>
            <a:r>
              <a:rPr sz="1350" spc="50" dirty="0">
                <a:latin typeface="Times New Roman"/>
                <a:cs typeface="Times New Roman"/>
              </a:rPr>
              <a:t>)</a:t>
            </a:r>
            <a:r>
              <a:rPr sz="2200" spc="-285" dirty="0">
                <a:latin typeface="Symbol"/>
                <a:cs typeface="Symbol"/>
              </a:rPr>
              <a:t></a:t>
            </a:r>
            <a:endParaRPr sz="2200">
              <a:latin typeface="Symbol"/>
              <a:cs typeface="Symbol"/>
            </a:endParaRPr>
          </a:p>
          <a:p>
            <a:pPr marL="37465" algn="ctr">
              <a:lnSpc>
                <a:spcPts val="475"/>
              </a:lnSpc>
              <a:tabLst>
                <a:tab pos="473075" algn="l"/>
                <a:tab pos="1028065" algn="l"/>
                <a:tab pos="1521460" algn="l"/>
              </a:tabLst>
            </a:pPr>
            <a:r>
              <a:rPr sz="750" i="1" spc="30" dirty="0">
                <a:latin typeface="Times New Roman"/>
                <a:cs typeface="Times New Roman"/>
              </a:rPr>
              <a:t>h</a:t>
            </a:r>
            <a:r>
              <a:rPr sz="750" spc="30" dirty="0">
                <a:latin typeface="Times New Roman"/>
                <a:cs typeface="Times New Roman"/>
              </a:rPr>
              <a:t>,</a:t>
            </a:r>
            <a:r>
              <a:rPr sz="750" spc="-120" dirty="0">
                <a:latin typeface="Times New Roman"/>
                <a:cs typeface="Times New Roman"/>
              </a:rPr>
              <a:t> </a:t>
            </a:r>
            <a:r>
              <a:rPr sz="750" i="1" spc="10" dirty="0">
                <a:latin typeface="Times New Roman"/>
                <a:cs typeface="Times New Roman"/>
              </a:rPr>
              <a:t>in	</a:t>
            </a:r>
            <a:r>
              <a:rPr sz="750" i="1" spc="35" dirty="0">
                <a:latin typeface="Times New Roman"/>
                <a:cs typeface="Times New Roman"/>
              </a:rPr>
              <a:t>c</a:t>
            </a:r>
            <a:r>
              <a:rPr sz="750" spc="35" dirty="0">
                <a:latin typeface="Times New Roman"/>
                <a:cs typeface="Times New Roman"/>
              </a:rPr>
              <a:t>,</a:t>
            </a:r>
            <a:r>
              <a:rPr sz="750" spc="-120" dirty="0">
                <a:latin typeface="Times New Roman"/>
                <a:cs typeface="Times New Roman"/>
              </a:rPr>
              <a:t> </a:t>
            </a:r>
            <a:r>
              <a:rPr sz="750" i="1" spc="10" dirty="0">
                <a:latin typeface="Times New Roman"/>
                <a:cs typeface="Times New Roman"/>
              </a:rPr>
              <a:t>in	</a:t>
            </a:r>
            <a:r>
              <a:rPr sz="750" i="1" spc="30" dirty="0">
                <a:latin typeface="Times New Roman"/>
                <a:cs typeface="Times New Roman"/>
              </a:rPr>
              <a:t>h</a:t>
            </a:r>
            <a:r>
              <a:rPr sz="750" spc="30" dirty="0">
                <a:latin typeface="Times New Roman"/>
                <a:cs typeface="Times New Roman"/>
              </a:rPr>
              <a:t>,</a:t>
            </a:r>
            <a:r>
              <a:rPr sz="750" spc="-100" dirty="0">
                <a:latin typeface="Times New Roman"/>
                <a:cs typeface="Times New Roman"/>
              </a:rPr>
              <a:t> </a:t>
            </a:r>
            <a:r>
              <a:rPr sz="750" i="1" spc="20" dirty="0">
                <a:latin typeface="Times New Roman"/>
                <a:cs typeface="Times New Roman"/>
              </a:rPr>
              <a:t>out	</a:t>
            </a:r>
            <a:r>
              <a:rPr sz="750" i="1" spc="35" dirty="0">
                <a:latin typeface="Times New Roman"/>
                <a:cs typeface="Times New Roman"/>
              </a:rPr>
              <a:t>c</a:t>
            </a:r>
            <a:r>
              <a:rPr sz="750" spc="35" dirty="0">
                <a:latin typeface="Times New Roman"/>
                <a:cs typeface="Times New Roman"/>
              </a:rPr>
              <a:t>,</a:t>
            </a:r>
            <a:r>
              <a:rPr sz="750" spc="-105" dirty="0">
                <a:latin typeface="Times New Roman"/>
                <a:cs typeface="Times New Roman"/>
              </a:rPr>
              <a:t> </a:t>
            </a:r>
            <a:r>
              <a:rPr sz="750" i="1" spc="20" dirty="0">
                <a:latin typeface="Times New Roman"/>
                <a:cs typeface="Times New Roman"/>
              </a:rPr>
              <a:t>out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2165604" y="6556450"/>
            <a:ext cx="667385" cy="4292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0830">
              <a:lnSpc>
                <a:spcPts val="1590"/>
              </a:lnSpc>
              <a:spcBef>
                <a:spcPts val="95"/>
              </a:spcBef>
            </a:pPr>
            <a:r>
              <a:rPr sz="1350" i="1" spc="-5" dirty="0">
                <a:latin typeface="Times New Roman"/>
                <a:cs typeface="Times New Roman"/>
              </a:rPr>
              <a:t>U</a:t>
            </a:r>
            <a:r>
              <a:rPr sz="1350" i="1" spc="100" dirty="0">
                <a:latin typeface="Times New Roman"/>
                <a:cs typeface="Times New Roman"/>
              </a:rPr>
              <a:t> </a:t>
            </a:r>
            <a:r>
              <a:rPr sz="1350" i="1" spc="-15" dirty="0">
                <a:latin typeface="Times New Roman"/>
                <a:cs typeface="Times New Roman"/>
              </a:rPr>
              <a:t>A</a:t>
            </a:r>
            <a:r>
              <a:rPr sz="1125" i="1" spc="-22" baseline="-25925" dirty="0">
                <a:latin typeface="Times New Roman"/>
                <a:cs typeface="Times New Roman"/>
              </a:rPr>
              <a:t>s</a:t>
            </a:r>
            <a:endParaRPr sz="1125" baseline="-25925">
              <a:latin typeface="Times New Roman"/>
              <a:cs typeface="Times New Roman"/>
            </a:endParaRPr>
          </a:p>
          <a:p>
            <a:pPr marL="38100">
              <a:lnSpc>
                <a:spcPts val="1590"/>
              </a:lnSpc>
              <a:tabLst>
                <a:tab pos="406400" algn="l"/>
              </a:tabLst>
            </a:pPr>
            <a:r>
              <a:rPr sz="1350" spc="-5" dirty="0">
                <a:latin typeface="Symbol"/>
                <a:cs typeface="Symbol"/>
              </a:rPr>
              <a:t></a:t>
            </a:r>
            <a:r>
              <a:rPr sz="1350" spc="-5" dirty="0">
                <a:latin typeface="Times New Roman"/>
                <a:cs typeface="Times New Roman"/>
              </a:rPr>
              <a:t>	</a:t>
            </a:r>
            <a:r>
              <a:rPr sz="2025" i="1" spc="-427" baseline="-14403" dirty="0">
                <a:latin typeface="Times New Roman"/>
                <a:cs typeface="Times New Roman"/>
              </a:rPr>
              <a:t>Q</a:t>
            </a:r>
            <a:r>
              <a:rPr sz="1350" spc="-285" dirty="0">
                <a:latin typeface="MT Extra"/>
                <a:cs typeface="MT Extra"/>
              </a:rPr>
              <a:t></a:t>
            </a:r>
            <a:endParaRPr sz="1350">
              <a:latin typeface="MT Extra"/>
              <a:cs typeface="MT Extra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2165604" y="6632650"/>
            <a:ext cx="28321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350" spc="-5" dirty="0">
                <a:latin typeface="Symbol"/>
                <a:cs typeface="Symbol"/>
              </a:rPr>
              <a:t></a:t>
            </a:r>
            <a:r>
              <a:rPr sz="1350" spc="-25" dirty="0">
                <a:latin typeface="Times New Roman"/>
                <a:cs typeface="Times New Roman"/>
              </a:rPr>
              <a:t> </a:t>
            </a:r>
            <a:r>
              <a:rPr sz="2025" spc="-7" baseline="-10288" dirty="0">
                <a:latin typeface="Symbol"/>
                <a:cs typeface="Symbol"/>
              </a:rPr>
              <a:t></a:t>
            </a:r>
            <a:endParaRPr sz="2025" baseline="-10288">
              <a:latin typeface="Symbol"/>
              <a:cs typeface="Symbo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1400555" y="6839915"/>
            <a:ext cx="90741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531495" algn="l"/>
              </a:tabLst>
            </a:pPr>
            <a:r>
              <a:rPr sz="750" i="1" spc="30" dirty="0">
                <a:latin typeface="Times New Roman"/>
                <a:cs typeface="Times New Roman"/>
              </a:rPr>
              <a:t>h</a:t>
            </a:r>
            <a:r>
              <a:rPr sz="750" spc="30" dirty="0">
                <a:latin typeface="Times New Roman"/>
                <a:cs typeface="Times New Roman"/>
              </a:rPr>
              <a:t>,</a:t>
            </a:r>
            <a:r>
              <a:rPr sz="750" spc="-100" dirty="0">
                <a:latin typeface="Times New Roman"/>
                <a:cs typeface="Times New Roman"/>
              </a:rPr>
              <a:t> </a:t>
            </a:r>
            <a:r>
              <a:rPr sz="750" i="1" spc="20" dirty="0">
                <a:latin typeface="Times New Roman"/>
                <a:cs typeface="Times New Roman"/>
              </a:rPr>
              <a:t>out	</a:t>
            </a:r>
            <a:r>
              <a:rPr sz="750" i="1" spc="35" dirty="0">
                <a:latin typeface="Times New Roman"/>
                <a:cs typeface="Times New Roman"/>
              </a:rPr>
              <a:t>c</a:t>
            </a:r>
            <a:r>
              <a:rPr sz="750" spc="35" dirty="0">
                <a:latin typeface="Times New Roman"/>
                <a:cs typeface="Times New Roman"/>
              </a:rPr>
              <a:t>, </a:t>
            </a:r>
            <a:r>
              <a:rPr sz="750" i="1" spc="20" dirty="0">
                <a:latin typeface="Times New Roman"/>
                <a:cs typeface="Times New Roman"/>
              </a:rPr>
              <a:t>out</a:t>
            </a:r>
            <a:r>
              <a:rPr sz="750" i="1" spc="35" dirty="0">
                <a:latin typeface="Times New Roman"/>
                <a:cs typeface="Times New Roman"/>
              </a:rPr>
              <a:t> </a:t>
            </a:r>
            <a:r>
              <a:rPr sz="2025" spc="-7" baseline="-8230" dirty="0">
                <a:latin typeface="Symbol"/>
                <a:cs typeface="Symbol"/>
              </a:rPr>
              <a:t></a:t>
            </a:r>
            <a:endParaRPr sz="2025" baseline="-8230">
              <a:latin typeface="Symbol"/>
              <a:cs typeface="Symbo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2191004" y="6522922"/>
            <a:ext cx="9144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5" dirty="0">
                <a:latin typeface="Symbol"/>
                <a:cs typeface="Symbol"/>
              </a:rPr>
              <a:t>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1243075" y="6754571"/>
            <a:ext cx="9144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5" dirty="0">
                <a:latin typeface="Symbol"/>
                <a:cs typeface="Symbol"/>
              </a:rPr>
              <a:t>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1080516" y="6666179"/>
            <a:ext cx="400050" cy="361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ts val="1325"/>
              </a:lnSpc>
              <a:spcBef>
                <a:spcPts val="95"/>
              </a:spcBef>
            </a:pPr>
            <a:r>
              <a:rPr sz="1350" spc="5" dirty="0">
                <a:latin typeface="Times New Roman"/>
                <a:cs typeface="Times New Roman"/>
              </a:rPr>
              <a:t>ln</a:t>
            </a:r>
            <a:r>
              <a:rPr sz="2025" spc="7" baseline="10288" dirty="0">
                <a:latin typeface="Symbol"/>
                <a:cs typeface="Symbol"/>
              </a:rPr>
              <a:t></a:t>
            </a:r>
            <a:endParaRPr sz="2025" baseline="10288">
              <a:latin typeface="Symbol"/>
              <a:cs typeface="Symbol"/>
            </a:endParaRPr>
          </a:p>
          <a:p>
            <a:pPr marR="30480" algn="r">
              <a:lnSpc>
                <a:spcPts val="1325"/>
              </a:lnSpc>
            </a:pPr>
            <a:r>
              <a:rPr sz="1350" i="1" spc="-5" dirty="0">
                <a:latin typeface="Times New Roman"/>
                <a:cs typeface="Times New Roman"/>
              </a:rPr>
              <a:t>T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1243075" y="6864298"/>
            <a:ext cx="9144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5" dirty="0">
                <a:latin typeface="Symbol"/>
                <a:cs typeface="Symbol"/>
              </a:rPr>
              <a:t>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1709420" y="6797243"/>
            <a:ext cx="24257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4620" indent="-121920">
              <a:lnSpc>
                <a:spcPct val="100000"/>
              </a:lnSpc>
              <a:spcBef>
                <a:spcPts val="95"/>
              </a:spcBef>
              <a:buFont typeface="Symbol"/>
              <a:buChar char=""/>
              <a:tabLst>
                <a:tab pos="134620" algn="l"/>
              </a:tabLst>
            </a:pPr>
            <a:r>
              <a:rPr sz="1350" i="1" spc="-5" dirty="0">
                <a:latin typeface="Times New Roman"/>
                <a:cs typeface="Times New Roman"/>
              </a:rPr>
              <a:t>T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1217675" y="6577786"/>
            <a:ext cx="915669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025" spc="-7" baseline="18518" dirty="0">
                <a:latin typeface="Symbol"/>
                <a:cs typeface="Symbol"/>
              </a:rPr>
              <a:t></a:t>
            </a:r>
            <a:r>
              <a:rPr sz="2025" spc="-7" baseline="18518" dirty="0">
                <a:latin typeface="Times New Roman"/>
                <a:cs typeface="Times New Roman"/>
              </a:rPr>
              <a:t> </a:t>
            </a:r>
            <a:r>
              <a:rPr sz="2025" i="1" spc="7" baseline="14403" dirty="0">
                <a:latin typeface="Times New Roman"/>
                <a:cs typeface="Times New Roman"/>
              </a:rPr>
              <a:t>T</a:t>
            </a:r>
            <a:r>
              <a:rPr sz="750" i="1" spc="5" dirty="0">
                <a:latin typeface="Times New Roman"/>
                <a:cs typeface="Times New Roman"/>
              </a:rPr>
              <a:t>h</a:t>
            </a:r>
            <a:r>
              <a:rPr sz="750" spc="5" dirty="0">
                <a:latin typeface="Times New Roman"/>
                <a:cs typeface="Times New Roman"/>
              </a:rPr>
              <a:t>, </a:t>
            </a:r>
            <a:r>
              <a:rPr sz="750" i="1" spc="10" dirty="0">
                <a:latin typeface="Times New Roman"/>
                <a:cs typeface="Times New Roman"/>
              </a:rPr>
              <a:t>in </a:t>
            </a:r>
            <a:r>
              <a:rPr sz="2025" spc="-7" baseline="14403" dirty="0">
                <a:latin typeface="Symbol"/>
                <a:cs typeface="Symbol"/>
              </a:rPr>
              <a:t></a:t>
            </a:r>
            <a:r>
              <a:rPr sz="2025" spc="-7" baseline="14403" dirty="0">
                <a:latin typeface="Times New Roman"/>
                <a:cs typeface="Times New Roman"/>
              </a:rPr>
              <a:t> </a:t>
            </a:r>
            <a:r>
              <a:rPr sz="2025" i="1" spc="7" baseline="14403" dirty="0">
                <a:latin typeface="Times New Roman"/>
                <a:cs typeface="Times New Roman"/>
              </a:rPr>
              <a:t>T</a:t>
            </a:r>
            <a:r>
              <a:rPr sz="750" i="1" spc="5" dirty="0">
                <a:latin typeface="Times New Roman"/>
                <a:cs typeface="Times New Roman"/>
              </a:rPr>
              <a:t>c</a:t>
            </a:r>
            <a:r>
              <a:rPr sz="750" spc="5" dirty="0">
                <a:latin typeface="Times New Roman"/>
                <a:cs typeface="Times New Roman"/>
              </a:rPr>
              <a:t>,</a:t>
            </a:r>
            <a:r>
              <a:rPr sz="750" spc="-20" dirty="0">
                <a:latin typeface="Times New Roman"/>
                <a:cs typeface="Times New Roman"/>
              </a:rPr>
              <a:t> </a:t>
            </a:r>
            <a:r>
              <a:rPr sz="750" i="1" spc="10" dirty="0">
                <a:latin typeface="Times New Roman"/>
                <a:cs typeface="Times New Roman"/>
              </a:rPr>
              <a:t>in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624331" y="7062723"/>
            <a:ext cx="25419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Above </a:t>
            </a:r>
            <a:r>
              <a:rPr sz="1200" dirty="0">
                <a:latin typeface="Times New Roman"/>
                <a:cs typeface="Times New Roman"/>
              </a:rPr>
              <a:t>equation 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dirty="0">
                <a:latin typeface="Times New Roman"/>
                <a:cs typeface="Times New Roman"/>
              </a:rPr>
              <a:t>written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follow;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2340673" y="7803515"/>
            <a:ext cx="788035" cy="0"/>
          </a:xfrm>
          <a:custGeom>
            <a:avLst/>
            <a:gdLst/>
            <a:ahLst/>
            <a:cxnLst/>
            <a:rect l="l" t="t" r="r" b="b"/>
            <a:pathLst>
              <a:path w="788035">
                <a:moveTo>
                  <a:pt x="0" y="0"/>
                </a:moveTo>
                <a:lnTo>
                  <a:pt x="78771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751647" y="7524813"/>
            <a:ext cx="1833245" cy="0"/>
          </a:xfrm>
          <a:custGeom>
            <a:avLst/>
            <a:gdLst/>
            <a:ahLst/>
            <a:cxnLst/>
            <a:rect l="l" t="t" r="r" b="b"/>
            <a:pathLst>
              <a:path w="1833245">
                <a:moveTo>
                  <a:pt x="0" y="0"/>
                </a:moveTo>
                <a:lnTo>
                  <a:pt x="1832990" y="0"/>
                </a:lnTo>
              </a:path>
            </a:pathLst>
          </a:custGeom>
          <a:ln w="69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542091" y="7569390"/>
            <a:ext cx="53340" cy="174625"/>
          </a:xfrm>
          <a:custGeom>
            <a:avLst/>
            <a:gdLst/>
            <a:ahLst/>
            <a:cxnLst/>
            <a:rect l="l" t="t" r="r" b="b"/>
            <a:pathLst>
              <a:path w="53339" h="174625">
                <a:moveTo>
                  <a:pt x="53149" y="0"/>
                </a:moveTo>
                <a:lnTo>
                  <a:pt x="0" y="17430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107179" y="7524813"/>
            <a:ext cx="815975" cy="0"/>
          </a:xfrm>
          <a:custGeom>
            <a:avLst/>
            <a:gdLst/>
            <a:ahLst/>
            <a:cxnLst/>
            <a:rect l="l" t="t" r="r" b="b"/>
            <a:pathLst>
              <a:path w="815975">
                <a:moveTo>
                  <a:pt x="0" y="0"/>
                </a:moveTo>
                <a:lnTo>
                  <a:pt x="815530" y="0"/>
                </a:lnTo>
              </a:path>
            </a:pathLst>
          </a:custGeom>
          <a:ln w="69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 txBox="1"/>
          <p:nvPr/>
        </p:nvSpPr>
        <p:spPr>
          <a:xfrm>
            <a:off x="3510788" y="7250858"/>
            <a:ext cx="82550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4461764" y="7630177"/>
            <a:ext cx="392430" cy="146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29565" algn="l"/>
              </a:tabLst>
            </a:pPr>
            <a:r>
              <a:rPr sz="750" spc="15" dirty="0">
                <a:latin typeface="Times New Roman"/>
                <a:cs typeface="Times New Roman"/>
              </a:rPr>
              <a:t>1	2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5345684" y="7499113"/>
            <a:ext cx="356870" cy="146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43840" algn="l"/>
              </a:tabLst>
            </a:pPr>
            <a:r>
              <a:rPr sz="750" i="1" spc="10" dirty="0">
                <a:latin typeface="Times New Roman"/>
                <a:cs typeface="Times New Roman"/>
              </a:rPr>
              <a:t>s	</a:t>
            </a:r>
            <a:r>
              <a:rPr sz="750" i="1" spc="5" dirty="0">
                <a:latin typeface="Times New Roman"/>
                <a:cs typeface="Times New Roman"/>
              </a:rPr>
              <a:t>l</a:t>
            </a:r>
            <a:r>
              <a:rPr sz="750" i="1" spc="25" dirty="0">
                <a:latin typeface="Times New Roman"/>
                <a:cs typeface="Times New Roman"/>
              </a:rPr>
              <a:t>m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2468372" y="7645417"/>
            <a:ext cx="593725" cy="146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423545" algn="l"/>
              </a:tabLst>
            </a:pPr>
            <a:r>
              <a:rPr sz="750" i="1" spc="25" dirty="0">
                <a:latin typeface="Times New Roman"/>
                <a:cs typeface="Times New Roman"/>
              </a:rPr>
              <a:t>h</a:t>
            </a:r>
            <a:r>
              <a:rPr sz="750" spc="70" dirty="0">
                <a:latin typeface="Times New Roman"/>
                <a:cs typeface="Times New Roman"/>
              </a:rPr>
              <a:t>,</a:t>
            </a:r>
            <a:r>
              <a:rPr sz="750" i="1" spc="5" dirty="0">
                <a:latin typeface="Times New Roman"/>
                <a:cs typeface="Times New Roman"/>
              </a:rPr>
              <a:t>i</a:t>
            </a:r>
            <a:r>
              <a:rPr sz="750" i="1" spc="15" dirty="0">
                <a:latin typeface="Times New Roman"/>
                <a:cs typeface="Times New Roman"/>
              </a:rPr>
              <a:t>n</a:t>
            </a:r>
            <a:r>
              <a:rPr sz="750" i="1" dirty="0">
                <a:latin typeface="Times New Roman"/>
                <a:cs typeface="Times New Roman"/>
              </a:rPr>
              <a:t>	</a:t>
            </a:r>
            <a:r>
              <a:rPr sz="750" i="1" spc="45" dirty="0">
                <a:latin typeface="Times New Roman"/>
                <a:cs typeface="Times New Roman"/>
              </a:rPr>
              <a:t>c</a:t>
            </a:r>
            <a:r>
              <a:rPr sz="750" spc="45" dirty="0">
                <a:latin typeface="Times New Roman"/>
                <a:cs typeface="Times New Roman"/>
              </a:rPr>
              <a:t>,</a:t>
            </a:r>
            <a:r>
              <a:rPr sz="750" i="1" spc="5" dirty="0">
                <a:latin typeface="Times New Roman"/>
                <a:cs typeface="Times New Roman"/>
              </a:rPr>
              <a:t>i</a:t>
            </a:r>
            <a:r>
              <a:rPr sz="750" i="1" spc="15" dirty="0">
                <a:latin typeface="Times New Roman"/>
                <a:cs typeface="Times New Roman"/>
              </a:rPr>
              <a:t>n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1651507" y="7499113"/>
            <a:ext cx="64769" cy="146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i="1" spc="10" dirty="0">
                <a:latin typeface="Times New Roman"/>
                <a:cs typeface="Times New Roman"/>
              </a:rPr>
              <a:t>s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6180835" y="7384970"/>
            <a:ext cx="722630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20" dirty="0">
                <a:latin typeface="MT Extra"/>
                <a:cs typeface="MT Extra"/>
              </a:rPr>
              <a:t></a:t>
            </a:r>
            <a:r>
              <a:rPr sz="1350" spc="-20" dirty="0">
                <a:latin typeface="Times New Roman"/>
                <a:cs typeface="Times New Roman"/>
              </a:rPr>
              <a:t>(7.21.</a:t>
            </a:r>
            <a:r>
              <a:rPr sz="1350" i="1" spc="-20" dirty="0">
                <a:latin typeface="Times New Roman"/>
                <a:cs typeface="Times New Roman"/>
              </a:rPr>
              <a:t>a</a:t>
            </a:r>
            <a:r>
              <a:rPr sz="1350" spc="-2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1148588" y="7336203"/>
            <a:ext cx="82550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" dirty="0">
                <a:latin typeface="MT Extra"/>
                <a:cs typeface="MT Extra"/>
              </a:rPr>
              <a:t></a:t>
            </a:r>
            <a:endParaRPr sz="1350">
              <a:latin typeface="MT Extra"/>
              <a:cs typeface="MT Extra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4958588" y="7384970"/>
            <a:ext cx="657225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U A</a:t>
            </a:r>
            <a:r>
              <a:rPr sz="1350" i="1" spc="-165" dirty="0">
                <a:latin typeface="Times New Roman"/>
                <a:cs typeface="Times New Roman"/>
              </a:rPr>
              <a:t> </a:t>
            </a:r>
            <a:r>
              <a:rPr sz="1350" spc="-35" dirty="0">
                <a:latin typeface="Symbol"/>
                <a:cs typeface="Symbol"/>
              </a:rPr>
              <a:t></a:t>
            </a:r>
            <a:r>
              <a:rPr sz="1350" i="1" spc="-35" dirty="0">
                <a:latin typeface="Times New Roman"/>
                <a:cs typeface="Times New Roman"/>
              </a:rPr>
              <a:t>T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3982211" y="7516035"/>
            <a:ext cx="974725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125" i="1" spc="15" baseline="51851" dirty="0">
                <a:latin typeface="Times New Roman"/>
                <a:cs typeface="Times New Roman"/>
              </a:rPr>
              <a:t>s </a:t>
            </a:r>
            <a:r>
              <a:rPr sz="1350" spc="-25" dirty="0">
                <a:latin typeface="Times New Roman"/>
                <a:cs typeface="Times New Roman"/>
              </a:rPr>
              <a:t>ln(</a:t>
            </a:r>
            <a:r>
              <a:rPr sz="1350" spc="-25" dirty="0">
                <a:latin typeface="Symbol"/>
                <a:cs typeface="Symbol"/>
              </a:rPr>
              <a:t></a:t>
            </a:r>
            <a:r>
              <a:rPr sz="1350" i="1" spc="-25" dirty="0">
                <a:latin typeface="Times New Roman"/>
                <a:cs typeface="Times New Roman"/>
              </a:rPr>
              <a:t>T </a:t>
            </a:r>
            <a:r>
              <a:rPr sz="1350" spc="-35" dirty="0">
                <a:latin typeface="Symbol"/>
                <a:cs typeface="Symbol"/>
              </a:rPr>
              <a:t></a:t>
            </a:r>
            <a:r>
              <a:rPr sz="1350" i="1" spc="-35" dirty="0">
                <a:latin typeface="Times New Roman"/>
                <a:cs typeface="Times New Roman"/>
              </a:rPr>
              <a:t>T</a:t>
            </a:r>
            <a:r>
              <a:rPr sz="1350" i="1" spc="9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4155947" y="7275243"/>
            <a:ext cx="705485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350" spc="-60" dirty="0">
                <a:latin typeface="Symbol"/>
                <a:cs typeface="Symbol"/>
              </a:rPr>
              <a:t></a:t>
            </a:r>
            <a:r>
              <a:rPr sz="1350" i="1" spc="-60" dirty="0">
                <a:latin typeface="Times New Roman"/>
                <a:cs typeface="Times New Roman"/>
              </a:rPr>
              <a:t>T</a:t>
            </a:r>
            <a:r>
              <a:rPr sz="1125" spc="-89" baseline="-25925" dirty="0">
                <a:latin typeface="Times New Roman"/>
                <a:cs typeface="Times New Roman"/>
              </a:rPr>
              <a:t>1 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204" dirty="0">
                <a:latin typeface="Times New Roman"/>
                <a:cs typeface="Times New Roman"/>
              </a:rPr>
              <a:t> </a:t>
            </a:r>
            <a:r>
              <a:rPr sz="1350" spc="-35" dirty="0">
                <a:latin typeface="Symbol"/>
                <a:cs typeface="Symbol"/>
              </a:rPr>
              <a:t></a:t>
            </a:r>
            <a:r>
              <a:rPr sz="1350" i="1" spc="-35" dirty="0">
                <a:latin typeface="Times New Roman"/>
                <a:cs typeface="Times New Roman"/>
              </a:rPr>
              <a:t>T</a:t>
            </a:r>
            <a:r>
              <a:rPr sz="1125" spc="-52" baseline="-25925" dirty="0">
                <a:latin typeface="Times New Roman"/>
                <a:cs typeface="Times New Roman"/>
              </a:rPr>
              <a:t>2</a:t>
            </a:r>
            <a:endParaRPr sz="1125" baseline="-25925">
              <a:latin typeface="Times New Roman"/>
              <a:cs typeface="Times New Roman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3620515" y="7384970"/>
            <a:ext cx="426084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U</a:t>
            </a:r>
            <a:r>
              <a:rPr sz="1350" i="1" spc="-140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A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3135883" y="7753779"/>
            <a:ext cx="91440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" dirty="0">
                <a:latin typeface="Symbol"/>
                <a:cs typeface="Symbol"/>
              </a:rPr>
              <a:t>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3135883" y="7631858"/>
            <a:ext cx="91440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" dirty="0">
                <a:latin typeface="Symbol"/>
                <a:cs typeface="Symbol"/>
              </a:rPr>
              <a:t>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2388107" y="7839123"/>
            <a:ext cx="864869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504190" algn="l"/>
              </a:tabLst>
            </a:pPr>
            <a:r>
              <a:rPr sz="750" i="1" spc="35" dirty="0">
                <a:latin typeface="Times New Roman"/>
                <a:cs typeface="Times New Roman"/>
              </a:rPr>
              <a:t>h</a:t>
            </a:r>
            <a:r>
              <a:rPr sz="750" spc="35" dirty="0">
                <a:latin typeface="Times New Roman"/>
                <a:cs typeface="Times New Roman"/>
              </a:rPr>
              <a:t>,</a:t>
            </a:r>
            <a:r>
              <a:rPr sz="750" i="1" spc="35" dirty="0">
                <a:latin typeface="Times New Roman"/>
                <a:cs typeface="Times New Roman"/>
              </a:rPr>
              <a:t>out	c</a:t>
            </a:r>
            <a:r>
              <a:rPr sz="750" spc="35" dirty="0">
                <a:latin typeface="Times New Roman"/>
                <a:cs typeface="Times New Roman"/>
              </a:rPr>
              <a:t>,</a:t>
            </a:r>
            <a:r>
              <a:rPr sz="750" i="1" spc="35" dirty="0">
                <a:latin typeface="Times New Roman"/>
                <a:cs typeface="Times New Roman"/>
              </a:rPr>
              <a:t>out</a:t>
            </a:r>
            <a:r>
              <a:rPr sz="750" i="1" spc="100" dirty="0">
                <a:latin typeface="Times New Roman"/>
                <a:cs typeface="Times New Roman"/>
              </a:rPr>
              <a:t> </a:t>
            </a:r>
            <a:r>
              <a:rPr sz="2025" spc="-7" baseline="-8230" dirty="0">
                <a:latin typeface="Symbol"/>
                <a:cs typeface="Symbol"/>
              </a:rPr>
              <a:t></a:t>
            </a:r>
            <a:endParaRPr sz="2025" baseline="-8230">
              <a:latin typeface="Symbol"/>
              <a:cs typeface="Symbol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2217420" y="7753779"/>
            <a:ext cx="257175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350" spc="-5" dirty="0">
                <a:latin typeface="Symbol"/>
                <a:cs typeface="Symbol"/>
              </a:rPr>
              <a:t></a:t>
            </a:r>
            <a:r>
              <a:rPr sz="1350" spc="-220" dirty="0">
                <a:latin typeface="Times New Roman"/>
                <a:cs typeface="Times New Roman"/>
              </a:rPr>
              <a:t> </a:t>
            </a:r>
            <a:r>
              <a:rPr sz="2025" i="1" spc="-7" baseline="-14403" dirty="0">
                <a:latin typeface="Times New Roman"/>
                <a:cs typeface="Times New Roman"/>
              </a:rPr>
              <a:t>T</a:t>
            </a:r>
            <a:endParaRPr sz="2025" baseline="-14403">
              <a:latin typeface="Times New Roman"/>
              <a:cs typeface="Times New Roman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2086355" y="7662339"/>
            <a:ext cx="273685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350" spc="-10" dirty="0">
                <a:latin typeface="Times New Roman"/>
                <a:cs typeface="Times New Roman"/>
              </a:rPr>
              <a:t>ln</a:t>
            </a:r>
            <a:r>
              <a:rPr sz="2025" spc="-15" baseline="10288" dirty="0">
                <a:latin typeface="Symbol"/>
                <a:cs typeface="Symbol"/>
              </a:rPr>
              <a:t></a:t>
            </a:r>
            <a:endParaRPr sz="2025" baseline="10288">
              <a:latin typeface="Symbol"/>
              <a:cs typeface="Symbol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2242820" y="7863506"/>
            <a:ext cx="91440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" dirty="0">
                <a:latin typeface="Symbol"/>
                <a:cs typeface="Symbol"/>
              </a:rPr>
              <a:t>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2681732" y="7796451"/>
            <a:ext cx="233679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250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T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2242820" y="7531275"/>
            <a:ext cx="984885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1484" algn="l"/>
                <a:tab pos="905510" algn="l"/>
              </a:tabLst>
            </a:pPr>
            <a:r>
              <a:rPr sz="2025" spc="-7" baseline="2057" dirty="0">
                <a:latin typeface="Symbol"/>
                <a:cs typeface="Symbol"/>
              </a:rPr>
              <a:t></a:t>
            </a:r>
            <a:r>
              <a:rPr sz="2025" spc="-7" baseline="2057" dirty="0">
                <a:latin typeface="Times New Roman"/>
                <a:cs typeface="Times New Roman"/>
              </a:rPr>
              <a:t> </a:t>
            </a:r>
            <a:r>
              <a:rPr sz="2025" spc="-135" baseline="2057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T</a:t>
            </a:r>
            <a:r>
              <a:rPr sz="1350" i="1" dirty="0">
                <a:latin typeface="Times New Roman"/>
                <a:cs typeface="Times New Roman"/>
              </a:rPr>
              <a:t>	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195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T</a:t>
            </a:r>
            <a:r>
              <a:rPr sz="1350" i="1" dirty="0">
                <a:latin typeface="Times New Roman"/>
                <a:cs typeface="Times New Roman"/>
              </a:rPr>
              <a:t>	</a:t>
            </a:r>
            <a:r>
              <a:rPr sz="2025" spc="-7" baseline="2057" dirty="0">
                <a:latin typeface="Symbol"/>
                <a:cs typeface="Symbol"/>
              </a:rPr>
              <a:t></a:t>
            </a:r>
            <a:endParaRPr sz="2025" baseline="2057">
              <a:latin typeface="Symbol"/>
              <a:cs typeface="Symbol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1720595" y="7293531"/>
            <a:ext cx="1823085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25" spc="-7" baseline="14403" dirty="0">
                <a:latin typeface="Times New Roman"/>
                <a:cs typeface="Times New Roman"/>
              </a:rPr>
              <a:t>(</a:t>
            </a:r>
            <a:r>
              <a:rPr sz="2025" i="1" spc="-7" baseline="14403" dirty="0">
                <a:latin typeface="Times New Roman"/>
                <a:cs typeface="Times New Roman"/>
              </a:rPr>
              <a:t>T</a:t>
            </a:r>
            <a:r>
              <a:rPr sz="750" i="1" spc="-5" dirty="0">
                <a:latin typeface="Times New Roman"/>
                <a:cs typeface="Times New Roman"/>
              </a:rPr>
              <a:t>h</a:t>
            </a:r>
            <a:r>
              <a:rPr sz="750" spc="-5" dirty="0">
                <a:latin typeface="Times New Roman"/>
                <a:cs typeface="Times New Roman"/>
              </a:rPr>
              <a:t>,</a:t>
            </a:r>
            <a:r>
              <a:rPr sz="750" i="1" spc="-5" dirty="0">
                <a:latin typeface="Times New Roman"/>
                <a:cs typeface="Times New Roman"/>
              </a:rPr>
              <a:t>in</a:t>
            </a:r>
            <a:r>
              <a:rPr sz="750" i="1" spc="20" dirty="0">
                <a:latin typeface="Times New Roman"/>
                <a:cs typeface="Times New Roman"/>
              </a:rPr>
              <a:t> </a:t>
            </a:r>
            <a:r>
              <a:rPr sz="2025" spc="-7" baseline="14403" dirty="0">
                <a:latin typeface="Symbol"/>
                <a:cs typeface="Symbol"/>
              </a:rPr>
              <a:t></a:t>
            </a:r>
            <a:r>
              <a:rPr sz="2025" spc="-254" baseline="14403" dirty="0">
                <a:latin typeface="Times New Roman"/>
                <a:cs typeface="Times New Roman"/>
              </a:rPr>
              <a:t> </a:t>
            </a:r>
            <a:r>
              <a:rPr sz="2025" i="1" spc="7" baseline="14403" dirty="0">
                <a:latin typeface="Times New Roman"/>
                <a:cs typeface="Times New Roman"/>
              </a:rPr>
              <a:t>T</a:t>
            </a:r>
            <a:r>
              <a:rPr sz="750" i="1" spc="5" dirty="0">
                <a:latin typeface="Times New Roman"/>
                <a:cs typeface="Times New Roman"/>
              </a:rPr>
              <a:t>c</a:t>
            </a:r>
            <a:r>
              <a:rPr sz="750" spc="5" dirty="0">
                <a:latin typeface="Times New Roman"/>
                <a:cs typeface="Times New Roman"/>
              </a:rPr>
              <a:t>,</a:t>
            </a:r>
            <a:r>
              <a:rPr sz="750" i="1" spc="5" dirty="0">
                <a:latin typeface="Times New Roman"/>
                <a:cs typeface="Times New Roman"/>
              </a:rPr>
              <a:t>in</a:t>
            </a:r>
            <a:r>
              <a:rPr sz="750" i="1" spc="-60" dirty="0">
                <a:latin typeface="Times New Roman"/>
                <a:cs typeface="Times New Roman"/>
              </a:rPr>
              <a:t> </a:t>
            </a:r>
            <a:r>
              <a:rPr sz="2025" spc="-7" baseline="14403" dirty="0">
                <a:latin typeface="Times New Roman"/>
                <a:cs typeface="Times New Roman"/>
              </a:rPr>
              <a:t>)</a:t>
            </a:r>
            <a:r>
              <a:rPr sz="2025" spc="-142" baseline="14403" dirty="0">
                <a:latin typeface="Times New Roman"/>
                <a:cs typeface="Times New Roman"/>
              </a:rPr>
              <a:t> </a:t>
            </a:r>
            <a:r>
              <a:rPr sz="2025" spc="-7" baseline="14403" dirty="0">
                <a:latin typeface="Symbol"/>
                <a:cs typeface="Symbol"/>
              </a:rPr>
              <a:t></a:t>
            </a:r>
            <a:r>
              <a:rPr sz="2025" spc="-179" baseline="14403" dirty="0">
                <a:latin typeface="Times New Roman"/>
                <a:cs typeface="Times New Roman"/>
              </a:rPr>
              <a:t> </a:t>
            </a:r>
            <a:r>
              <a:rPr sz="2025" spc="7" baseline="14403" dirty="0">
                <a:latin typeface="Times New Roman"/>
                <a:cs typeface="Times New Roman"/>
              </a:rPr>
              <a:t>(</a:t>
            </a:r>
            <a:r>
              <a:rPr sz="2025" i="1" spc="7" baseline="14403" dirty="0">
                <a:latin typeface="Times New Roman"/>
                <a:cs typeface="Times New Roman"/>
              </a:rPr>
              <a:t>T</a:t>
            </a:r>
            <a:r>
              <a:rPr sz="750" i="1" spc="5" dirty="0">
                <a:latin typeface="Times New Roman"/>
                <a:cs typeface="Times New Roman"/>
              </a:rPr>
              <a:t>h</a:t>
            </a:r>
            <a:r>
              <a:rPr sz="750" spc="5" dirty="0">
                <a:latin typeface="Times New Roman"/>
                <a:cs typeface="Times New Roman"/>
              </a:rPr>
              <a:t>,</a:t>
            </a:r>
            <a:r>
              <a:rPr sz="750" i="1" spc="5" dirty="0">
                <a:latin typeface="Times New Roman"/>
                <a:cs typeface="Times New Roman"/>
              </a:rPr>
              <a:t>out</a:t>
            </a:r>
            <a:r>
              <a:rPr sz="750" i="1" spc="185" dirty="0">
                <a:latin typeface="Times New Roman"/>
                <a:cs typeface="Times New Roman"/>
              </a:rPr>
              <a:t> </a:t>
            </a:r>
            <a:r>
              <a:rPr sz="2025" spc="-7" baseline="14403" dirty="0">
                <a:latin typeface="Symbol"/>
                <a:cs typeface="Symbol"/>
              </a:rPr>
              <a:t></a:t>
            </a:r>
            <a:r>
              <a:rPr sz="2025" spc="-254" baseline="14403" dirty="0">
                <a:latin typeface="Times New Roman"/>
                <a:cs typeface="Times New Roman"/>
              </a:rPr>
              <a:t> </a:t>
            </a:r>
            <a:r>
              <a:rPr sz="2025" i="1" spc="15" baseline="14403" dirty="0">
                <a:latin typeface="Times New Roman"/>
                <a:cs typeface="Times New Roman"/>
              </a:rPr>
              <a:t>T</a:t>
            </a:r>
            <a:r>
              <a:rPr sz="750" i="1" spc="10" dirty="0">
                <a:latin typeface="Times New Roman"/>
                <a:cs typeface="Times New Roman"/>
              </a:rPr>
              <a:t>c</a:t>
            </a:r>
            <a:r>
              <a:rPr sz="750" spc="10" dirty="0">
                <a:latin typeface="Times New Roman"/>
                <a:cs typeface="Times New Roman"/>
              </a:rPr>
              <a:t>,</a:t>
            </a:r>
            <a:r>
              <a:rPr sz="750" i="1" spc="10" dirty="0">
                <a:latin typeface="Times New Roman"/>
                <a:cs typeface="Times New Roman"/>
              </a:rPr>
              <a:t>out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1099819" y="7384970"/>
            <a:ext cx="590550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i="1" spc="-5" dirty="0">
                <a:latin typeface="Times New Roman"/>
                <a:cs typeface="Times New Roman"/>
              </a:rPr>
              <a:t>Q </a:t>
            </a: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U</a:t>
            </a:r>
            <a:r>
              <a:rPr sz="1350" i="1" spc="-155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A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624331" y="8068564"/>
            <a:ext cx="47370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W</a:t>
            </a:r>
            <a:r>
              <a:rPr sz="1200" spc="-30" dirty="0">
                <a:latin typeface="Times New Roman"/>
                <a:cs typeface="Times New Roman"/>
              </a:rPr>
              <a:t>h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10" dirty="0">
                <a:latin typeface="Times New Roman"/>
                <a:cs typeface="Times New Roman"/>
              </a:rPr>
              <a:t>e</a:t>
            </a:r>
            <a:r>
              <a:rPr sz="1200" spc="-5" dirty="0">
                <a:latin typeface="Times New Roman"/>
                <a:cs typeface="Times New Roman"/>
              </a:rPr>
              <a:t>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2020823" y="8543226"/>
            <a:ext cx="53340" cy="173990"/>
          </a:xfrm>
          <a:custGeom>
            <a:avLst/>
            <a:gdLst/>
            <a:ahLst/>
            <a:cxnLst/>
            <a:rect l="l" t="t" r="r" b="b"/>
            <a:pathLst>
              <a:path w="53339" h="173990">
                <a:moveTo>
                  <a:pt x="53339" y="0"/>
                </a:moveTo>
                <a:lnTo>
                  <a:pt x="0" y="17373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584197" y="8498268"/>
            <a:ext cx="819150" cy="0"/>
          </a:xfrm>
          <a:custGeom>
            <a:avLst/>
            <a:gdLst/>
            <a:ahLst/>
            <a:cxnLst/>
            <a:rect l="l" t="t" r="r" b="b"/>
            <a:pathLst>
              <a:path w="819150">
                <a:moveTo>
                  <a:pt x="0" y="0"/>
                </a:moveTo>
                <a:lnTo>
                  <a:pt x="819150" y="0"/>
                </a:lnTo>
              </a:path>
            </a:pathLst>
          </a:custGeom>
          <a:ln w="697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 txBox="1"/>
          <p:nvPr/>
        </p:nvSpPr>
        <p:spPr>
          <a:xfrm>
            <a:off x="1941067" y="8605818"/>
            <a:ext cx="395605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32105" algn="l"/>
              </a:tabLst>
            </a:pPr>
            <a:r>
              <a:rPr sz="750" spc="15" dirty="0">
                <a:latin typeface="Times New Roman"/>
                <a:cs typeface="Times New Roman"/>
              </a:rPr>
              <a:t>1	2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50" name="object 15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156</a:t>
            </a:r>
          </a:p>
        </p:txBody>
      </p:sp>
      <p:sp>
        <p:nvSpPr>
          <p:cNvPr id="144" name="object 144"/>
          <p:cNvSpPr txBox="1"/>
          <p:nvPr/>
        </p:nvSpPr>
        <p:spPr>
          <a:xfrm>
            <a:off x="1288796" y="8471706"/>
            <a:ext cx="125095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i="1" dirty="0">
                <a:latin typeface="Times New Roman"/>
                <a:cs typeface="Times New Roman"/>
              </a:rPr>
              <a:t>l</a:t>
            </a:r>
            <a:r>
              <a:rPr sz="750" i="1" spc="25" dirty="0">
                <a:latin typeface="Times New Roman"/>
                <a:cs typeface="Times New Roman"/>
              </a:rPr>
              <a:t>m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2882900" y="8357765"/>
            <a:ext cx="70739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35" dirty="0">
                <a:latin typeface="MT Extra"/>
                <a:cs typeface="MT Extra"/>
              </a:rPr>
              <a:t></a:t>
            </a:r>
            <a:r>
              <a:rPr sz="1350" spc="-35" dirty="0">
                <a:latin typeface="Times New Roman"/>
                <a:cs typeface="Times New Roman"/>
              </a:rPr>
              <a:t>(7.21.</a:t>
            </a:r>
            <a:r>
              <a:rPr sz="1350" i="1" spc="-35" dirty="0">
                <a:latin typeface="Times New Roman"/>
                <a:cs typeface="Times New Roman"/>
              </a:rPr>
              <a:t>b</a:t>
            </a:r>
            <a:r>
              <a:rPr sz="1350" spc="-3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1581403" y="8491877"/>
            <a:ext cx="82931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25" dirty="0">
                <a:latin typeface="Times New Roman"/>
                <a:cs typeface="Times New Roman"/>
              </a:rPr>
              <a:t>ln(</a:t>
            </a:r>
            <a:r>
              <a:rPr sz="1350" spc="-25" dirty="0">
                <a:latin typeface="Symbol"/>
                <a:cs typeface="Symbol"/>
              </a:rPr>
              <a:t></a:t>
            </a:r>
            <a:r>
              <a:rPr sz="1350" i="1" spc="-25" dirty="0">
                <a:latin typeface="Times New Roman"/>
                <a:cs typeface="Times New Roman"/>
              </a:rPr>
              <a:t>T </a:t>
            </a:r>
            <a:r>
              <a:rPr sz="1350" spc="-20" dirty="0">
                <a:latin typeface="Symbol"/>
                <a:cs typeface="Symbol"/>
              </a:rPr>
              <a:t></a:t>
            </a:r>
            <a:r>
              <a:rPr sz="1350" i="1" spc="-20" dirty="0">
                <a:latin typeface="Times New Roman"/>
                <a:cs typeface="Times New Roman"/>
              </a:rPr>
              <a:t>T</a:t>
            </a:r>
            <a:r>
              <a:rPr sz="1350" i="1" spc="1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1641348" y="8248037"/>
            <a:ext cx="69342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350" spc="-70" dirty="0">
                <a:latin typeface="Symbol"/>
                <a:cs typeface="Symbol"/>
              </a:rPr>
              <a:t></a:t>
            </a:r>
            <a:r>
              <a:rPr sz="1350" i="1" spc="-70" dirty="0">
                <a:latin typeface="Times New Roman"/>
                <a:cs typeface="Times New Roman"/>
              </a:rPr>
              <a:t>T</a:t>
            </a:r>
            <a:r>
              <a:rPr sz="1125" spc="-104" baseline="-25925" dirty="0">
                <a:latin typeface="Times New Roman"/>
                <a:cs typeface="Times New Roman"/>
              </a:rPr>
              <a:t>1 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260" dirty="0">
                <a:latin typeface="Times New Roman"/>
                <a:cs typeface="Times New Roman"/>
              </a:rPr>
              <a:t> </a:t>
            </a:r>
            <a:r>
              <a:rPr sz="1350" spc="-30" dirty="0">
                <a:latin typeface="Symbol"/>
                <a:cs typeface="Symbol"/>
              </a:rPr>
              <a:t></a:t>
            </a:r>
            <a:r>
              <a:rPr sz="1350" i="1" spc="-30" dirty="0">
                <a:latin typeface="Times New Roman"/>
                <a:cs typeface="Times New Roman"/>
              </a:rPr>
              <a:t>T</a:t>
            </a:r>
            <a:r>
              <a:rPr sz="1125" spc="-44" baseline="-25925" dirty="0">
                <a:latin typeface="Times New Roman"/>
                <a:cs typeface="Times New Roman"/>
              </a:rPr>
              <a:t>2</a:t>
            </a:r>
            <a:endParaRPr sz="1125" baseline="-25925">
              <a:latin typeface="Times New Roman"/>
              <a:cs typeface="Times New Roman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1105916" y="8357765"/>
            <a:ext cx="454659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47345" algn="l"/>
              </a:tabLst>
            </a:pPr>
            <a:r>
              <a:rPr sz="1350" spc="-40" dirty="0">
                <a:latin typeface="Symbol"/>
                <a:cs typeface="Symbol"/>
              </a:rPr>
              <a:t></a:t>
            </a:r>
            <a:r>
              <a:rPr sz="1350" i="1" spc="-5" dirty="0">
                <a:latin typeface="Times New Roman"/>
                <a:cs typeface="Times New Roman"/>
              </a:rPr>
              <a:t>T</a:t>
            </a:r>
            <a:r>
              <a:rPr sz="1350" i="1" dirty="0">
                <a:latin typeface="Times New Roman"/>
                <a:cs typeface="Times New Roman"/>
              </a:rPr>
              <a:t>	</a:t>
            </a:r>
            <a:r>
              <a:rPr sz="1350" spc="-5" dirty="0">
                <a:latin typeface="Symbol"/>
                <a:cs typeface="Symbol"/>
              </a:rPr>
              <a:t>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573531" y="8726932"/>
            <a:ext cx="6414135" cy="108966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63500" marR="53340" algn="just">
              <a:lnSpc>
                <a:spcPct val="95800"/>
              </a:lnSpc>
              <a:spcBef>
                <a:spcPts val="160"/>
              </a:spcBef>
            </a:pP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spc="-10" dirty="0">
                <a:latin typeface="Times New Roman"/>
                <a:cs typeface="Times New Roman"/>
              </a:rPr>
              <a:t>log </a:t>
            </a:r>
            <a:r>
              <a:rPr sz="1200" b="1" spc="-5" dirty="0">
                <a:latin typeface="Times New Roman"/>
                <a:cs typeface="Times New Roman"/>
              </a:rPr>
              <a:t>mean temperature difference, </a:t>
            </a:r>
            <a:r>
              <a:rPr sz="1200" dirty="0">
                <a:latin typeface="Times New Roman"/>
                <a:cs typeface="Times New Roman"/>
              </a:rPr>
              <a:t>which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suitable </a:t>
            </a:r>
            <a:r>
              <a:rPr sz="1200" dirty="0">
                <a:latin typeface="Times New Roman"/>
                <a:cs typeface="Times New Roman"/>
              </a:rPr>
              <a:t>form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5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average </a:t>
            </a:r>
            <a:r>
              <a:rPr sz="1200" dirty="0">
                <a:latin typeface="Times New Roman"/>
                <a:cs typeface="Times New Roman"/>
              </a:rPr>
              <a:t>temperature  </a:t>
            </a:r>
            <a:r>
              <a:rPr sz="1200" spc="-5" dirty="0">
                <a:latin typeface="Times New Roman"/>
                <a:cs typeface="Times New Roman"/>
              </a:rPr>
              <a:t>difference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use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analysis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exchangers. Here </a:t>
            </a:r>
            <a:r>
              <a:rPr sz="1200" b="1" spc="-5" dirty="0">
                <a:latin typeface="Times New Roman"/>
                <a:cs typeface="Times New Roman"/>
              </a:rPr>
              <a:t>Δ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b="1" spc="-7" baseline="-10416" dirty="0">
                <a:latin typeface="Times New Roman"/>
                <a:cs typeface="Times New Roman"/>
              </a:rPr>
              <a:t>1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spc="-5" dirty="0">
                <a:latin typeface="Times New Roman"/>
                <a:cs typeface="Times New Roman"/>
              </a:rPr>
              <a:t>Δ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b="1" spc="-7" baseline="-10416" dirty="0">
                <a:latin typeface="Times New Roman"/>
                <a:cs typeface="Times New Roman"/>
              </a:rPr>
              <a:t>2 </a:t>
            </a:r>
            <a:r>
              <a:rPr sz="1200" spc="-5" dirty="0">
                <a:latin typeface="Times New Roman"/>
                <a:cs typeface="Times New Roman"/>
              </a:rPr>
              <a:t>represent the temperature  difference between the two </a:t>
            </a:r>
            <a:r>
              <a:rPr sz="1200" spc="-10" dirty="0">
                <a:latin typeface="Times New Roman"/>
                <a:cs typeface="Times New Roman"/>
              </a:rPr>
              <a:t>fluids </a:t>
            </a:r>
            <a:r>
              <a:rPr sz="1200" spc="-5" dirty="0">
                <a:latin typeface="Times New Roman"/>
                <a:cs typeface="Times New Roman"/>
              </a:rPr>
              <a:t>at the two </a:t>
            </a:r>
            <a:r>
              <a:rPr sz="1200" spc="-10" dirty="0">
                <a:latin typeface="Times New Roman"/>
                <a:cs typeface="Times New Roman"/>
              </a:rPr>
              <a:t>ends (inlet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outlet)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</a:t>
            </a:r>
            <a:r>
              <a:rPr sz="1200" spc="2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exchanger.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63500" marR="55880" algn="just">
              <a:lnSpc>
                <a:spcPts val="1420"/>
              </a:lnSpc>
              <a:spcBef>
                <a:spcPts val="5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It makes </a:t>
            </a:r>
            <a:r>
              <a:rPr sz="1200" spc="-15" dirty="0">
                <a:latin typeface="Times New Roman"/>
                <a:cs typeface="Times New Roman"/>
              </a:rPr>
              <a:t>no </a:t>
            </a:r>
            <a:r>
              <a:rPr sz="1200" spc="-5" dirty="0">
                <a:latin typeface="Times New Roman"/>
                <a:cs typeface="Times New Roman"/>
              </a:rPr>
              <a:t>difference </a:t>
            </a:r>
            <a:r>
              <a:rPr sz="1200" dirty="0">
                <a:latin typeface="Times New Roman"/>
                <a:cs typeface="Times New Roman"/>
              </a:rPr>
              <a:t>which </a:t>
            </a:r>
            <a:r>
              <a:rPr sz="1200" spc="-5" dirty="0">
                <a:latin typeface="Times New Roman"/>
                <a:cs typeface="Times New Roman"/>
              </a:rPr>
              <a:t>end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exchanger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designated </a:t>
            </a:r>
            <a:r>
              <a:rPr sz="1200" spc="-5" dirty="0">
                <a:latin typeface="Times New Roman"/>
                <a:cs typeface="Times New Roman"/>
              </a:rPr>
              <a:t>as the </a:t>
            </a:r>
            <a:r>
              <a:rPr sz="1200" i="1" spc="-5" dirty="0">
                <a:latin typeface="Times New Roman"/>
                <a:cs typeface="Times New Roman"/>
              </a:rPr>
              <a:t>inlet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outlet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20" dirty="0">
                <a:latin typeface="Times New Roman"/>
                <a:cs typeface="Times New Roman"/>
              </a:rPr>
              <a:t>as  </a:t>
            </a:r>
            <a:r>
              <a:rPr sz="1200" dirty="0">
                <a:latin typeface="Times New Roman"/>
                <a:cs typeface="Times New Roman"/>
              </a:rPr>
              <a:t>shown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Fig.(7.12.a).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6785</Words>
  <Application>Microsoft Office PowerPoint</Application>
  <PresentationFormat>Custom</PresentationFormat>
  <Paragraphs>446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 Narrow</vt:lpstr>
      <vt:lpstr>Calibri</vt:lpstr>
      <vt:lpstr>MT Extra</vt:lpstr>
      <vt:lpstr>Symbol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Word - Chapter 7- Heat Exchangers.doc</dc:title>
  <dc:creator>Administrator</dc:creator>
  <cp:lastModifiedBy>96477</cp:lastModifiedBy>
  <cp:revision>1</cp:revision>
  <dcterms:created xsi:type="dcterms:W3CDTF">2019-12-06T09:45:32Z</dcterms:created>
  <dcterms:modified xsi:type="dcterms:W3CDTF">2019-12-06T09:54:41Z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2010-03-08T00:00:00Z</vt:filetime>
  </property>
  <property fmtid="{D5CDD505-2E9C-101B-9397-08002B2CF9AE}" pid="3" name="Creator">
    <vt:lpwstr>Microsoft Word - Chapter 7- Heat Exchangers.doc</vt:lpwstr>
  </property>
  <property fmtid="{D5CDD505-2E9C-101B-9397-08002B2CF9AE}" pid="4" name="LastSaved">
    <vt:filetime>2010-03-08T00:00:00Z</vt:filetime>
  </property>
</Properties>
</file>